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99" r:id="rId2"/>
    <p:sldId id="304" r:id="rId3"/>
    <p:sldId id="350" r:id="rId4"/>
    <p:sldId id="348" r:id="rId5"/>
    <p:sldId id="349" r:id="rId6"/>
    <p:sldId id="330" r:id="rId7"/>
    <p:sldId id="305" r:id="rId8"/>
    <p:sldId id="352" r:id="rId9"/>
    <p:sldId id="353" r:id="rId10"/>
    <p:sldId id="354" r:id="rId11"/>
    <p:sldId id="358" r:id="rId12"/>
    <p:sldId id="359" r:id="rId13"/>
    <p:sldId id="360" r:id="rId14"/>
    <p:sldId id="361" r:id="rId15"/>
    <p:sldId id="362" r:id="rId16"/>
    <p:sldId id="363" r:id="rId17"/>
    <p:sldId id="364" r:id="rId18"/>
    <p:sldId id="365" r:id="rId19"/>
    <p:sldId id="366" r:id="rId20"/>
    <p:sldId id="281" r:id="rId21"/>
  </p:sldIdLst>
  <p:sldSz cx="9144000" cy="6858000" type="screen4x3"/>
  <p:notesSz cx="7019925" cy="9305925"/>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1356">
          <p15:clr>
            <a:srgbClr val="A4A3A4"/>
          </p15:clr>
        </p15:guide>
        <p15:guide id="2" orient="horz" pos="2940">
          <p15:clr>
            <a:srgbClr val="A4A3A4"/>
          </p15:clr>
        </p15:guide>
        <p15:guide id="3" pos="3401">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190"/>
    <a:srgbClr val="9A8B7D"/>
    <a:srgbClr val="005596"/>
    <a:srgbClr val="59ACC5"/>
    <a:srgbClr val="59971A"/>
    <a:srgbClr val="D06F1A"/>
    <a:srgbClr val="754200"/>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86372" autoAdjust="0"/>
  </p:normalViewPr>
  <p:slideViewPr>
    <p:cSldViewPr snapToGrid="0" snapToObjects="1">
      <p:cViewPr varScale="1">
        <p:scale>
          <a:sx n="116" d="100"/>
          <a:sy n="116" d="100"/>
        </p:scale>
        <p:origin x="1272" y="108"/>
      </p:cViewPr>
      <p:guideLst>
        <p:guide orient="horz" pos="1356"/>
        <p:guide orient="horz" pos="2940"/>
        <p:guide pos="3401"/>
      </p:guideLst>
    </p:cSldViewPr>
  </p:slideViewPr>
  <p:notesTextViewPr>
    <p:cViewPr>
      <p:scale>
        <a:sx n="75" d="100"/>
        <a:sy n="75" d="100"/>
      </p:scale>
      <p:origin x="0" y="0"/>
    </p:cViewPr>
  </p:notesTextViewPr>
  <p:sorterViewPr>
    <p:cViewPr>
      <p:scale>
        <a:sx n="66" d="100"/>
        <a:sy n="66" d="100"/>
      </p:scale>
      <p:origin x="0" y="0"/>
    </p:cViewPr>
  </p:sorterViewPr>
  <p:notesViewPr>
    <p:cSldViewPr snapToGrid="0" snapToObjects="1">
      <p:cViewPr varScale="1">
        <p:scale>
          <a:sx n="80" d="100"/>
          <a:sy n="80" d="100"/>
        </p:scale>
        <p:origin x="-3056" y="-10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fontAlgn="auto">
              <a:spcBef>
                <a:spcPts val="0"/>
              </a:spcBef>
              <a:spcAft>
                <a:spcPts val="0"/>
              </a:spcAft>
              <a:defRPr sz="1200" dirty="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wrap="square" lIns="93287" tIns="46644" rIns="93287" bIns="46644" numCol="1" anchor="t" anchorCtr="0" compatLnSpc="1">
            <a:prstTxWarp prst="textNoShape">
              <a:avLst/>
            </a:prstTxWarp>
          </a:bodyPr>
          <a:lstStyle>
            <a:lvl1pPr algn="r">
              <a:defRPr sz="1200">
                <a:latin typeface="Calibri" pitchFamily="-106" charset="0"/>
                <a:ea typeface="ＭＳ Ｐゴシック" pitchFamily="-106" charset="-128"/>
                <a:cs typeface="ＭＳ Ｐゴシック" pitchFamily="-106" charset="-128"/>
              </a:defRPr>
            </a:lvl1pPr>
          </a:lstStyle>
          <a:p>
            <a:pPr>
              <a:defRPr/>
            </a:pPr>
            <a:fld id="{3EF5F13D-81BD-4457-BFE5-4FAAB6D9FE08}" type="datetime1">
              <a:rPr lang="en-US"/>
              <a:pPr>
                <a:defRPr/>
              </a:pPr>
              <a:t>9/14/2018</a:t>
            </a:fld>
            <a:endParaRPr lang="en-US" dirty="0"/>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fontAlgn="auto">
              <a:spcBef>
                <a:spcPts val="0"/>
              </a:spcBef>
              <a:spcAft>
                <a:spcPts val="0"/>
              </a:spcAft>
              <a:defRPr sz="1200" dirty="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wrap="square" lIns="93287" tIns="46644" rIns="93287" bIns="46644" numCol="1" anchor="b" anchorCtr="0" compatLnSpc="1">
            <a:prstTxWarp prst="textNoShape">
              <a:avLst/>
            </a:prstTxWarp>
          </a:bodyPr>
          <a:lstStyle>
            <a:lvl1pPr algn="r">
              <a:defRPr sz="1200">
                <a:latin typeface="Calibri" pitchFamily="-106" charset="0"/>
                <a:ea typeface="ＭＳ Ｐゴシック" pitchFamily="-106" charset="-128"/>
                <a:cs typeface="ＭＳ Ｐゴシック" pitchFamily="-106" charset="-128"/>
              </a:defRPr>
            </a:lvl1pPr>
          </a:lstStyle>
          <a:p>
            <a:pPr>
              <a:defRPr/>
            </a:pPr>
            <a:fld id="{ED2FC8CA-B32A-4A72-A95D-A13DA04AD4A6}" type="slidenum">
              <a:rPr lang="en-US"/>
              <a:pPr>
                <a:defRPr/>
              </a:pPr>
              <a:t>‹#›</a:t>
            </a:fld>
            <a:endParaRPr lang="en-US" dirty="0"/>
          </a:p>
        </p:txBody>
      </p:sp>
    </p:spTree>
    <p:extLst>
      <p:ext uri="{BB962C8B-B14F-4D97-AF65-F5344CB8AC3E}">
        <p14:creationId xmlns:p14="http://schemas.microsoft.com/office/powerpoint/2010/main" val="1152886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fontAlgn="auto">
              <a:spcBef>
                <a:spcPts val="0"/>
              </a:spcBef>
              <a:spcAft>
                <a:spcPts val="0"/>
              </a:spcAft>
              <a:defRPr sz="1200" dirty="0">
                <a:latin typeface="+mn-lt"/>
                <a:ea typeface="+mn-ea"/>
                <a:cs typeface="+mn-cs"/>
              </a:defRPr>
            </a:lvl1pPr>
          </a:lstStyle>
          <a:p>
            <a:pPr>
              <a:defRPr/>
            </a:pPr>
            <a:endParaRPr lang="en-US"/>
          </a:p>
        </p:txBody>
      </p:sp>
      <p:sp>
        <p:nvSpPr>
          <p:cNvPr id="3" name="Date Placeholder 2"/>
          <p:cNvSpPr>
            <a:spLocks noGrp="1"/>
          </p:cNvSpPr>
          <p:nvPr>
            <p:ph type="dt" idx="1"/>
          </p:nvPr>
        </p:nvSpPr>
        <p:spPr>
          <a:xfrm>
            <a:off x="3976333" y="0"/>
            <a:ext cx="3041968" cy="465296"/>
          </a:xfrm>
          <a:prstGeom prst="rect">
            <a:avLst/>
          </a:prstGeom>
        </p:spPr>
        <p:txBody>
          <a:bodyPr vert="horz" wrap="square" lIns="93287" tIns="46644" rIns="93287" bIns="46644" numCol="1" anchor="t" anchorCtr="0" compatLnSpc="1">
            <a:prstTxWarp prst="textNoShape">
              <a:avLst/>
            </a:prstTxWarp>
          </a:bodyPr>
          <a:lstStyle>
            <a:lvl1pPr algn="r">
              <a:defRPr sz="1200">
                <a:latin typeface="Calibri" pitchFamily="-106" charset="0"/>
                <a:ea typeface="ＭＳ Ｐゴシック" pitchFamily="-106" charset="-128"/>
                <a:cs typeface="ＭＳ Ｐゴシック" pitchFamily="-106" charset="-128"/>
              </a:defRPr>
            </a:lvl1pPr>
          </a:lstStyle>
          <a:p>
            <a:pPr>
              <a:defRPr/>
            </a:pPr>
            <a:fld id="{4B5CAFF3-1E6E-4731-9070-DB680EBDC27D}" type="datetime1">
              <a:rPr lang="en-US"/>
              <a:pPr>
                <a:defRPr/>
              </a:pPr>
              <a:t>9/14/2018</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pPr lvl="0"/>
            <a:endParaRPr lang="en-US" noProof="0" dirty="0" smtClean="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fontAlgn="auto">
              <a:spcBef>
                <a:spcPts val="0"/>
              </a:spcBef>
              <a:spcAft>
                <a:spcPts val="0"/>
              </a:spcAft>
              <a:defRPr sz="1200" dirty="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wrap="square" lIns="93287" tIns="46644" rIns="93287" bIns="46644" numCol="1" anchor="b" anchorCtr="0" compatLnSpc="1">
            <a:prstTxWarp prst="textNoShape">
              <a:avLst/>
            </a:prstTxWarp>
          </a:bodyPr>
          <a:lstStyle>
            <a:lvl1pPr algn="r">
              <a:defRPr sz="1200">
                <a:latin typeface="Calibri" pitchFamily="-106" charset="0"/>
                <a:ea typeface="ＭＳ Ｐゴシック" pitchFamily="-106" charset="-128"/>
                <a:cs typeface="ＭＳ Ｐゴシック" pitchFamily="-106" charset="-128"/>
              </a:defRPr>
            </a:lvl1pPr>
          </a:lstStyle>
          <a:p>
            <a:pPr>
              <a:defRPr/>
            </a:pPr>
            <a:fld id="{46C32984-5E59-4464-98C6-B22BB79AE722}" type="slidenum">
              <a:rPr lang="en-US"/>
              <a:pPr>
                <a:defRPr/>
              </a:pPr>
              <a:t>‹#›</a:t>
            </a:fld>
            <a:endParaRPr lang="en-US" dirty="0"/>
          </a:p>
        </p:txBody>
      </p:sp>
    </p:spTree>
    <p:extLst>
      <p:ext uri="{BB962C8B-B14F-4D97-AF65-F5344CB8AC3E}">
        <p14:creationId xmlns:p14="http://schemas.microsoft.com/office/powerpoint/2010/main" val="19031914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a:cs typeface="ＭＳ Ｐゴシック"/>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9908904B-B4EC-43A9-B881-A2B2F9229B15}" type="slidenum">
              <a:rPr lang="en-US" smtClean="0">
                <a:latin typeface="Calibri" pitchFamily="34" charset="0"/>
                <a:ea typeface="ＭＳ Ｐゴシック"/>
                <a:cs typeface="ＭＳ Ｐゴシック"/>
              </a:rPr>
              <a:pPr/>
              <a:t>1</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14037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a:cs typeface="ＭＳ Ｐゴシック"/>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CB913F8E-135D-4EB2-83B8-6027C13B72CC}" type="slidenum">
              <a:rPr lang="en-US" smtClean="0">
                <a:latin typeface="Calibri" pitchFamily="34" charset="0"/>
                <a:ea typeface="ＭＳ Ｐゴシック"/>
                <a:cs typeface="ＭＳ Ｐゴシック"/>
              </a:rPr>
              <a:pPr/>
              <a:t>5</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98172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4E9FED46-9266-454C-B493-05A4228A2F96}" type="slidenum">
              <a:rPr lang="en-US" smtClean="0">
                <a:latin typeface="Calibri" pitchFamily="34" charset="0"/>
                <a:ea typeface="ＭＳ Ｐゴシック"/>
                <a:cs typeface="ＭＳ Ｐゴシック"/>
              </a:rPr>
              <a:pPr/>
              <a:t>20</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528477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wsc_logo_msocolor.png"/>
          <p:cNvPicPr>
            <a:picLocks noChangeAspect="1"/>
          </p:cNvPicPr>
          <p:nvPr userDrawn="1"/>
        </p:nvPicPr>
        <p:blipFill>
          <a:blip r:embed="rId2"/>
          <a:srcRect/>
          <a:stretch>
            <a:fillRect/>
          </a:stretch>
        </p:blipFill>
        <p:spPr bwMode="auto">
          <a:xfrm>
            <a:off x="619125" y="1906588"/>
            <a:ext cx="2505075" cy="2347912"/>
          </a:xfrm>
          <a:prstGeom prst="rect">
            <a:avLst/>
          </a:prstGeom>
          <a:noFill/>
          <a:ln w="9525">
            <a:noFill/>
            <a:miter lim="800000"/>
            <a:headEnd/>
            <a:tailEnd/>
          </a:ln>
        </p:spPr>
      </p:pic>
      <p:sp>
        <p:nvSpPr>
          <p:cNvPr id="2" name="Title 1"/>
          <p:cNvSpPr>
            <a:spLocks noGrp="1"/>
          </p:cNvSpPr>
          <p:nvPr>
            <p:ph type="ctrTitle"/>
          </p:nvPr>
        </p:nvSpPr>
        <p:spPr>
          <a:xfrm>
            <a:off x="618951" y="272610"/>
            <a:ext cx="7679769" cy="1317996"/>
          </a:xfrm>
        </p:spPr>
        <p:txBody>
          <a:bodyPr/>
          <a:lstStyle>
            <a:lvl1pPr>
              <a:defRPr>
                <a:solidFill>
                  <a:srgbClr val="B6E2F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848100" y="2349789"/>
            <a:ext cx="4038632" cy="2525190"/>
          </a:xfrm>
        </p:spPr>
        <p:txBody>
          <a:bodyPr/>
          <a:lstStyle>
            <a:lvl1pPr marL="0" indent="0" algn="l">
              <a:buNone/>
              <a:defRPr>
                <a:solidFill>
                  <a:srgbClr val="00559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8BE45EE2-23ED-4F48-8283-14F469A60C77}" type="datetime1">
              <a:rPr lang="en-US"/>
              <a:pPr>
                <a:defRPr/>
              </a:pPr>
              <a:t>9/14/2018</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BEC821-A24C-41A2-B556-02221DAEEA2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6FBED8D-D784-4316-9C44-82D673C09BA7}" type="datetime1">
              <a:rPr lang="en-US"/>
              <a:pPr>
                <a:defRPr/>
              </a:pPr>
              <a:t>9/14/2018</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80422E-D55E-4BCF-9614-F89550DE3F4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9FDD43-A5F5-412F-99DD-722057BDB889}" type="datetime1">
              <a:rPr lang="en-US"/>
              <a:pPr>
                <a:defRPr/>
              </a:pPr>
              <a:t>9/14/2018</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8CC1B9-157C-4FAE-B146-69EF1CC2CAC9}"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5399088" y="2152650"/>
            <a:ext cx="3744912" cy="2506436"/>
          </a:xfrm>
        </p:spPr>
        <p:txBody>
          <a:bodyPr/>
          <a:lstStyle/>
          <a:p>
            <a:pPr lvl="0"/>
            <a:endParaRPr lang="en-US" noProof="0" dirty="0"/>
          </a:p>
        </p:txBody>
      </p:sp>
      <p:sp>
        <p:nvSpPr>
          <p:cNvPr id="10" name="Content Placeholder 2"/>
          <p:cNvSpPr>
            <a:spLocks noGrp="1"/>
          </p:cNvSpPr>
          <p:nvPr>
            <p:ph sz="half" idx="1"/>
          </p:nvPr>
        </p:nvSpPr>
        <p:spPr>
          <a:xfrm>
            <a:off x="457199" y="1901371"/>
            <a:ext cx="4796971" cy="4224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002293A6-ACC5-4B9B-A301-1AAF7FBA85D3}" type="datetime1">
              <a:rPr lang="en-US"/>
              <a:pPr>
                <a:defRPr/>
              </a:pPr>
              <a:t>9/14/2018</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FD167-7D08-4F9C-BBD9-4F0C49DEBCF4}" type="datetime1">
              <a:rPr lang="en-US"/>
              <a:pPr>
                <a:defRPr/>
              </a:pPr>
              <a:t>9/14/2018</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62A68D-AEB5-4CC5-A3E3-71C879253A2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wsc_logo_msocolor.png"/>
          <p:cNvPicPr>
            <a:picLocks noChangeAspect="1"/>
          </p:cNvPicPr>
          <p:nvPr userDrawn="1"/>
        </p:nvPicPr>
        <p:blipFill>
          <a:blip r:embed="rId2"/>
          <a:srcRect/>
          <a:stretch>
            <a:fillRect/>
          </a:stretch>
        </p:blipFill>
        <p:spPr bwMode="auto">
          <a:xfrm>
            <a:off x="619125" y="1906588"/>
            <a:ext cx="2505075" cy="2347912"/>
          </a:xfrm>
          <a:prstGeom prst="rect">
            <a:avLst/>
          </a:prstGeom>
          <a:noFill/>
          <a:ln w="9525">
            <a:noFill/>
            <a:miter lim="800000"/>
            <a:headEnd/>
            <a:tailEnd/>
          </a:ln>
        </p:spPr>
      </p:pic>
      <p:sp>
        <p:nvSpPr>
          <p:cNvPr id="2" name="Title 1"/>
          <p:cNvSpPr>
            <a:spLocks noGrp="1"/>
          </p:cNvSpPr>
          <p:nvPr>
            <p:ph type="title"/>
          </p:nvPr>
        </p:nvSpPr>
        <p:spPr>
          <a:xfrm>
            <a:off x="3703297" y="3964642"/>
            <a:ext cx="4791416" cy="1804333"/>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703297" y="2279076"/>
            <a:ext cx="4791415" cy="150751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CBAB31-6AD8-4C4C-B1E3-2A09A1FC359A}" type="datetime1">
              <a:rPr lang="en-US"/>
              <a:pPr>
                <a:defRPr/>
              </a:pPr>
              <a:t>9/14/2018</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EF8B0-029B-436C-916F-DA8656B9496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D37340-7375-4729-A9B0-B37619C88F0A}" type="datetime1">
              <a:rPr lang="en-US"/>
              <a:pPr>
                <a:defRPr/>
              </a:pPr>
              <a:t>9/14/2018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B5753E6-4640-4C47-89B0-524EB96D3550}" type="datetime1">
              <a:rPr lang="en-US"/>
              <a:pPr>
                <a:defRPr/>
              </a:pPr>
              <a:t>9/14/2018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28BB9A3-388F-4452-9A72-996C8112E9E6}" type="datetime1">
              <a:rPr lang="en-US"/>
              <a:pPr>
                <a:defRPr/>
              </a:pPr>
              <a:t>9/14/2018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5399088" y="2152650"/>
            <a:ext cx="3744912" cy="2506436"/>
          </a:xfrm>
        </p:spPr>
        <p:txBody>
          <a:bodyPr/>
          <a:lstStyle/>
          <a:p>
            <a:pPr lvl="0"/>
            <a:endParaRPr lang="en-US" noProof="0" dirty="0"/>
          </a:p>
        </p:txBody>
      </p:sp>
      <p:sp>
        <p:nvSpPr>
          <p:cNvPr id="10" name="Content Placeholder 2"/>
          <p:cNvSpPr>
            <a:spLocks noGrp="1"/>
          </p:cNvSpPr>
          <p:nvPr>
            <p:ph sz="half" idx="1"/>
          </p:nvPr>
        </p:nvSpPr>
        <p:spPr>
          <a:xfrm>
            <a:off x="457199" y="1901371"/>
            <a:ext cx="4796971" cy="4224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3D506924-773C-4794-AD19-171390D389FF}" type="datetime1">
              <a:rPr lang="en-US"/>
              <a:pPr>
                <a:defRPr/>
              </a:pPr>
              <a:t>9/14/2018</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32FC40-7AC0-40C4-99B2-E077AD9F1DAB}" type="datetime1">
              <a:rPr lang="en-US"/>
              <a:pPr>
                <a:defRPr/>
              </a:pPr>
              <a:t>9/14/2018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1590675"/>
            <a:ext cx="9144000" cy="628650"/>
          </a:xfrm>
          <a:prstGeom prst="rect">
            <a:avLst/>
          </a:prstGeom>
          <a:gradFill flip="none" rotWithShape="1">
            <a:gsLst>
              <a:gs pos="0">
                <a:srgbClr val="59ACC5"/>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27" name="Picture 9" descr="header.jpg"/>
          <p:cNvPicPr>
            <a:picLocks noChangeAspect="1"/>
          </p:cNvPicPr>
          <p:nvPr/>
        </p:nvPicPr>
        <p:blipFill>
          <a:blip r:embed="rId14"/>
          <a:srcRect/>
          <a:stretch>
            <a:fillRect/>
          </a:stretch>
        </p:blipFill>
        <p:spPr bwMode="auto">
          <a:xfrm>
            <a:off x="0" y="0"/>
            <a:ext cx="9144000" cy="1603375"/>
          </a:xfrm>
          <a:prstGeom prst="rect">
            <a:avLst/>
          </a:prstGeom>
          <a:noFill/>
          <a:ln w="9525">
            <a:noFill/>
            <a:miter lim="800000"/>
            <a:headEnd/>
            <a:tailEnd/>
          </a:ln>
        </p:spPr>
      </p:pic>
      <p:sp>
        <p:nvSpPr>
          <p:cNvPr id="1028" name="Title Placeholder 1"/>
          <p:cNvSpPr>
            <a:spLocks noGrp="1"/>
          </p:cNvSpPr>
          <p:nvPr>
            <p:ph type="title"/>
          </p:nvPr>
        </p:nvSpPr>
        <p:spPr bwMode="auto">
          <a:xfrm>
            <a:off x="457200" y="0"/>
            <a:ext cx="6889750" cy="1308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457200" y="1898650"/>
            <a:ext cx="8229600" cy="4227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030413" y="6356350"/>
            <a:ext cx="841375"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ea typeface="ＭＳ Ｐゴシック" pitchFamily="-106" charset="-128"/>
                <a:cs typeface="ＭＳ Ｐゴシック" pitchFamily="-106" charset="-128"/>
              </a:defRPr>
            </a:lvl1pPr>
          </a:lstStyle>
          <a:p>
            <a:pPr>
              <a:defRPr/>
            </a:pPr>
            <a:fld id="{37502A19-D97D-40AB-9FFC-F779B7E023FE}" type="datetime1">
              <a:rPr lang="en-US"/>
              <a:pPr>
                <a:defRPr/>
              </a:pPr>
              <a:t>9/14/2018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898989"/>
                </a:solidFill>
                <a:latin typeface="Calibri" pitchFamily="-106" charset="0"/>
                <a:ea typeface="ＭＳ Ｐゴシック" pitchFamily="-106" charset="-128"/>
                <a:cs typeface="ＭＳ Ｐゴシック" pitchFamily="-106" charset="-128"/>
              </a:defRPr>
            </a:lvl1pPr>
          </a:lstStyle>
          <a:p>
            <a:pPr>
              <a:defRPr/>
            </a:pPr>
            <a:endParaRPr lang="en-US"/>
          </a:p>
        </p:txBody>
      </p:sp>
      <p:pic>
        <p:nvPicPr>
          <p:cNvPr id="1033" name="Picture 6" descr="wsc_logo_msocolor_notag.png"/>
          <p:cNvPicPr>
            <a:picLocks noChangeAspect="1"/>
          </p:cNvPicPr>
          <p:nvPr/>
        </p:nvPicPr>
        <p:blipFill>
          <a:blip r:embed="rId15"/>
          <a:srcRect/>
          <a:stretch>
            <a:fillRect/>
          </a:stretch>
        </p:blipFill>
        <p:spPr bwMode="auto">
          <a:xfrm>
            <a:off x="457200" y="6016625"/>
            <a:ext cx="838200" cy="701675"/>
          </a:xfrm>
          <a:prstGeom prst="rect">
            <a:avLst/>
          </a:prstGeom>
          <a:noFill/>
          <a:ln w="9525">
            <a:noFill/>
            <a:miter lim="800000"/>
            <a:headEnd/>
            <a:tailEnd/>
          </a:ln>
        </p:spPr>
      </p:pic>
      <p:cxnSp>
        <p:nvCxnSpPr>
          <p:cNvPr id="12" name="Straight Connector 11"/>
          <p:cNvCxnSpPr/>
          <p:nvPr/>
        </p:nvCxnSpPr>
        <p:spPr>
          <a:xfrm>
            <a:off x="1549400" y="6356350"/>
            <a:ext cx="7137400" cy="1588"/>
          </a:xfrm>
          <a:prstGeom prst="line">
            <a:avLst/>
          </a:prstGeom>
          <a:ln w="6350" cap="flat" cmpd="sng" algn="ctr">
            <a:solidFill>
              <a:srgbClr val="7CB8C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27" r:id="rId4"/>
    <p:sldLayoutId id="2147483728" r:id="rId5"/>
    <p:sldLayoutId id="2147483729" r:id="rId6"/>
    <p:sldLayoutId id="2147483730" r:id="rId7"/>
    <p:sldLayoutId id="2147483731" r:id="rId8"/>
    <p:sldLayoutId id="2147483741" r:id="rId9"/>
    <p:sldLayoutId id="2147483742" r:id="rId10"/>
    <p:sldLayoutId id="2147483743" r:id="rId11"/>
    <p:sldLayoutId id="2147483737" r:id="rId12"/>
  </p:sldLayoutIdLst>
  <p:hf hdr="0" dt="0"/>
  <p:txStyles>
    <p:titleStyle>
      <a:lvl1pPr algn="l" defTabSz="457200" rtl="0" fontAlgn="base">
        <a:spcBef>
          <a:spcPct val="0"/>
        </a:spcBef>
        <a:spcAft>
          <a:spcPct val="0"/>
        </a:spcAft>
        <a:defRPr sz="3200" kern="1200">
          <a:solidFill>
            <a:srgbClr val="B6E2F2"/>
          </a:solidFill>
          <a:latin typeface="Tahoma"/>
          <a:ea typeface="ＭＳ Ｐゴシック" charset="-128"/>
          <a:cs typeface="Tahoma"/>
        </a:defRPr>
      </a:lvl1pPr>
      <a:lvl2pPr algn="l" defTabSz="457200" rtl="0" fontAlgn="base">
        <a:spcBef>
          <a:spcPct val="0"/>
        </a:spcBef>
        <a:spcAft>
          <a:spcPct val="0"/>
        </a:spcAft>
        <a:defRPr sz="3200">
          <a:solidFill>
            <a:srgbClr val="B6E2F2"/>
          </a:solidFill>
          <a:latin typeface="Tahoma" charset="0"/>
          <a:ea typeface="ＭＳ Ｐゴシック" charset="-128"/>
          <a:cs typeface="Tahoma" pitchFamily="-106" charset="0"/>
        </a:defRPr>
      </a:lvl2pPr>
      <a:lvl3pPr algn="l" defTabSz="457200" rtl="0" fontAlgn="base">
        <a:spcBef>
          <a:spcPct val="0"/>
        </a:spcBef>
        <a:spcAft>
          <a:spcPct val="0"/>
        </a:spcAft>
        <a:defRPr sz="3200">
          <a:solidFill>
            <a:srgbClr val="B6E2F2"/>
          </a:solidFill>
          <a:latin typeface="Tahoma" charset="0"/>
          <a:ea typeface="ＭＳ Ｐゴシック" charset="-128"/>
          <a:cs typeface="Tahoma" pitchFamily="-106" charset="0"/>
        </a:defRPr>
      </a:lvl3pPr>
      <a:lvl4pPr algn="l" defTabSz="457200" rtl="0" fontAlgn="base">
        <a:spcBef>
          <a:spcPct val="0"/>
        </a:spcBef>
        <a:spcAft>
          <a:spcPct val="0"/>
        </a:spcAft>
        <a:defRPr sz="3200">
          <a:solidFill>
            <a:srgbClr val="B6E2F2"/>
          </a:solidFill>
          <a:latin typeface="Tahoma" charset="0"/>
          <a:ea typeface="ＭＳ Ｐゴシック" charset="-128"/>
          <a:cs typeface="Tahoma" pitchFamily="-106" charset="0"/>
        </a:defRPr>
      </a:lvl4pPr>
      <a:lvl5pPr algn="l" defTabSz="457200" rtl="0" fontAlgn="base">
        <a:spcBef>
          <a:spcPct val="0"/>
        </a:spcBef>
        <a:spcAft>
          <a:spcPct val="0"/>
        </a:spcAft>
        <a:defRPr sz="3200">
          <a:solidFill>
            <a:srgbClr val="B6E2F2"/>
          </a:solidFill>
          <a:latin typeface="Tahoma" charset="0"/>
          <a:ea typeface="ＭＳ Ｐゴシック" charset="-128"/>
          <a:cs typeface="Tahoma" pitchFamily="-106" charset="0"/>
        </a:defRPr>
      </a:lvl5pPr>
      <a:lvl6pPr marL="457200" algn="l" defTabSz="457200" rtl="0" eaLnBrk="1" fontAlgn="base" hangingPunct="1">
        <a:spcBef>
          <a:spcPct val="0"/>
        </a:spcBef>
        <a:spcAft>
          <a:spcPct val="0"/>
        </a:spcAft>
        <a:defRPr sz="3200">
          <a:solidFill>
            <a:srgbClr val="B6E2F2"/>
          </a:solidFill>
          <a:latin typeface="Tahoma" charset="0"/>
          <a:ea typeface="ＭＳ Ｐゴシック" charset="-128"/>
        </a:defRPr>
      </a:lvl6pPr>
      <a:lvl7pPr marL="914400" algn="l" defTabSz="457200" rtl="0" eaLnBrk="1" fontAlgn="base" hangingPunct="1">
        <a:spcBef>
          <a:spcPct val="0"/>
        </a:spcBef>
        <a:spcAft>
          <a:spcPct val="0"/>
        </a:spcAft>
        <a:defRPr sz="3200">
          <a:solidFill>
            <a:srgbClr val="B6E2F2"/>
          </a:solidFill>
          <a:latin typeface="Tahoma" charset="0"/>
          <a:ea typeface="ＭＳ Ｐゴシック" charset="-128"/>
        </a:defRPr>
      </a:lvl7pPr>
      <a:lvl8pPr marL="1371600" algn="l" defTabSz="457200" rtl="0" eaLnBrk="1" fontAlgn="base" hangingPunct="1">
        <a:spcBef>
          <a:spcPct val="0"/>
        </a:spcBef>
        <a:spcAft>
          <a:spcPct val="0"/>
        </a:spcAft>
        <a:defRPr sz="3200">
          <a:solidFill>
            <a:srgbClr val="B6E2F2"/>
          </a:solidFill>
          <a:latin typeface="Tahoma" charset="0"/>
          <a:ea typeface="ＭＳ Ｐゴシック" charset="-128"/>
        </a:defRPr>
      </a:lvl8pPr>
      <a:lvl9pPr marL="1828800" algn="l" defTabSz="457200" rtl="0" eaLnBrk="1" fontAlgn="base" hangingPunct="1">
        <a:spcBef>
          <a:spcPct val="0"/>
        </a:spcBef>
        <a:spcAft>
          <a:spcPct val="0"/>
        </a:spcAft>
        <a:defRPr sz="3200">
          <a:solidFill>
            <a:srgbClr val="B6E2F2"/>
          </a:solidFill>
          <a:latin typeface="Tahoma" charset="0"/>
          <a:ea typeface="ＭＳ Ｐゴシック" charset="-128"/>
        </a:defRPr>
      </a:lvl9pPr>
    </p:titleStyle>
    <p:bodyStyle>
      <a:lvl1pPr marL="342900" indent="-342900" algn="l" defTabSz="457200" rtl="0" fontAlgn="base">
        <a:spcBef>
          <a:spcPct val="20000"/>
        </a:spcBef>
        <a:spcAft>
          <a:spcPct val="0"/>
        </a:spcAft>
        <a:buSzPct val="75000"/>
        <a:buBlip>
          <a:blip r:embed="rId16"/>
        </a:buBlip>
        <a:defRPr sz="2800" kern="1200">
          <a:solidFill>
            <a:srgbClr val="005596"/>
          </a:solidFill>
          <a:latin typeface="+mn-lt"/>
          <a:ea typeface="ＭＳ Ｐゴシック" charset="-128"/>
          <a:cs typeface="ＭＳ Ｐゴシック" charset="-128"/>
        </a:defRPr>
      </a:lvl1pPr>
      <a:lvl2pPr marL="742950" indent="-285750" algn="l" defTabSz="457200" rtl="0" fontAlgn="base">
        <a:spcBef>
          <a:spcPct val="20000"/>
        </a:spcBef>
        <a:spcAft>
          <a:spcPct val="0"/>
        </a:spcAft>
        <a:buSzPct val="70000"/>
        <a:buBlip>
          <a:blip r:embed="rId17"/>
        </a:buBlip>
        <a:defRPr sz="2400" kern="1200">
          <a:solidFill>
            <a:srgbClr val="077190"/>
          </a:solidFill>
          <a:latin typeface="+mn-lt"/>
          <a:ea typeface="ＭＳ Ｐゴシック" charset="-128"/>
          <a:cs typeface="ＭＳ Ｐゴシック"/>
        </a:defRPr>
      </a:lvl2pPr>
      <a:lvl3pPr marL="1143000" indent="-228600" algn="l" defTabSz="457200" rtl="0" fontAlgn="base">
        <a:spcBef>
          <a:spcPct val="20000"/>
        </a:spcBef>
        <a:spcAft>
          <a:spcPct val="0"/>
        </a:spcAft>
        <a:buClr>
          <a:srgbClr val="D06F1A"/>
        </a:buClr>
        <a:buFont typeface="Arial" pitchFamily="34" charset="0"/>
        <a:buChar char="•"/>
        <a:defRPr sz="2000" kern="1200">
          <a:solidFill>
            <a:srgbClr val="404040"/>
          </a:solidFill>
          <a:latin typeface="+mn-lt"/>
          <a:ea typeface="ＭＳ Ｐゴシック" charset="-128"/>
          <a:cs typeface="ＭＳ Ｐゴシック"/>
        </a:defRPr>
      </a:lvl3pPr>
      <a:lvl4pPr marL="1600200" indent="-228600" algn="l" defTabSz="457200" rtl="0" fontAlgn="base">
        <a:spcBef>
          <a:spcPct val="20000"/>
        </a:spcBef>
        <a:spcAft>
          <a:spcPct val="0"/>
        </a:spcAft>
        <a:buClr>
          <a:srgbClr val="7CB8CB"/>
        </a:buClr>
        <a:buFont typeface="Wingdings" pitchFamily="2" charset="2"/>
        <a:buChar char="§"/>
        <a:defRPr kern="1200">
          <a:solidFill>
            <a:srgbClr val="59971A"/>
          </a:solidFill>
          <a:latin typeface="+mn-lt"/>
          <a:ea typeface="ＭＳ Ｐゴシック" charset="-128"/>
          <a:cs typeface="ＭＳ Ｐゴシック"/>
        </a:defRPr>
      </a:lvl4pPr>
      <a:lvl5pPr marL="2057400" indent="-228600" algn="l" defTabSz="457200" rtl="0" fontAlgn="base">
        <a:spcBef>
          <a:spcPct val="20000"/>
        </a:spcBef>
        <a:spcAft>
          <a:spcPct val="0"/>
        </a:spcAft>
        <a:buClr>
          <a:srgbClr val="005596"/>
        </a:buClr>
        <a:buFont typeface="Arial" pitchFamily="34" charset="0"/>
        <a:buChar char="•"/>
        <a:defRPr sz="1600" kern="1200">
          <a:solidFill>
            <a:srgbClr val="077190"/>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epa.gov/npdes/combined-sewer-overflows-csos" TargetMode="External"/><Relationship Id="rId13" Type="http://schemas.openxmlformats.org/officeDocument/2006/relationships/hyperlink" Target="https://www.epa.gov/npdes/pretreatment-standards-and-requirements" TargetMode="External"/><Relationship Id="rId18" Type="http://schemas.openxmlformats.org/officeDocument/2006/relationships/hyperlink" Target="https://www.epa.gov/npdes/stormwater-discharges-construction-activities" TargetMode="External"/><Relationship Id="rId3" Type="http://schemas.openxmlformats.org/officeDocument/2006/relationships/hyperlink" Target="https://www.epa.gov/npdes/npdes-aquaculture-permitting" TargetMode="External"/><Relationship Id="rId21" Type="http://schemas.openxmlformats.org/officeDocument/2006/relationships/hyperlink" Target="https://www.epa.gov/npdes/stormwater-discharges-transportation-sources" TargetMode="External"/><Relationship Id="rId7" Type="http://schemas.openxmlformats.org/officeDocument/2006/relationships/hyperlink" Target="https://www.epa.gov/npdes/municipal-wastewater" TargetMode="External"/><Relationship Id="rId12" Type="http://schemas.openxmlformats.org/officeDocument/2006/relationships/hyperlink" Target="https://www.epa.gov/npdes/national-pretreatment-program" TargetMode="External"/><Relationship Id="rId17" Type="http://schemas.openxmlformats.org/officeDocument/2006/relationships/hyperlink" Target="https://www.epa.gov/npdes/npdes-stormwater-program" TargetMode="External"/><Relationship Id="rId25" Type="http://schemas.openxmlformats.org/officeDocument/2006/relationships/hyperlink" Target="https://www.epa.gov/npdes/npdes-permit-limits#wet" TargetMode="External"/><Relationship Id="rId2" Type="http://schemas.openxmlformats.org/officeDocument/2006/relationships/hyperlink" Target="https://www.epa.gov/npdes/animal-feeding-operations-afos" TargetMode="External"/><Relationship Id="rId16" Type="http://schemas.openxmlformats.org/officeDocument/2006/relationships/hyperlink" Target="https://www.epa.gov/npdes/pesticide-applications-1" TargetMode="External"/><Relationship Id="rId20" Type="http://schemas.openxmlformats.org/officeDocument/2006/relationships/hyperlink" Target="https://www.epa.gov/npdes/stormwater-discharges-municipal-sources" TargetMode="External"/><Relationship Id="rId1" Type="http://schemas.openxmlformats.org/officeDocument/2006/relationships/slideLayout" Target="../slideLayouts/slideLayout4.xml"/><Relationship Id="rId6" Type="http://schemas.openxmlformats.org/officeDocument/2006/relationships/hyperlink" Target="https://www.epa.gov/npdes/industrial-wastewater" TargetMode="External"/><Relationship Id="rId11" Type="http://schemas.openxmlformats.org/officeDocument/2006/relationships/hyperlink" Target="https://www.epa.gov/npdes/sanitary-sewer-overflows-ssos" TargetMode="External"/><Relationship Id="rId24" Type="http://schemas.openxmlformats.org/officeDocument/2006/relationships/hyperlink" Target="https://www.epa.gov/npdes/vessels-incidental-discharge-permitting-3" TargetMode="External"/><Relationship Id="rId5" Type="http://schemas.openxmlformats.org/officeDocument/2006/relationships/hyperlink" Target="https://www.epa.gov/npdes/forest-roads" TargetMode="External"/><Relationship Id="rId15" Type="http://schemas.openxmlformats.org/officeDocument/2006/relationships/hyperlink" Target="https://www.epa.gov/npdes/national-pretreatment-program-events-training-and-publications" TargetMode="External"/><Relationship Id="rId23" Type="http://schemas.openxmlformats.org/officeDocument/2006/relationships/hyperlink" Target="https://www.epa.gov/npdes/stormwater-rules-and-notices" TargetMode="External"/><Relationship Id="rId10" Type="http://schemas.openxmlformats.org/officeDocument/2006/relationships/hyperlink" Target="https://www.epa.gov/npdes/peak-flows-sewage-treatment-plants" TargetMode="External"/><Relationship Id="rId19" Type="http://schemas.openxmlformats.org/officeDocument/2006/relationships/hyperlink" Target="https://www.epa.gov/npdes/stormwater-discharges-industrial-activities" TargetMode="External"/><Relationship Id="rId4" Type="http://schemas.openxmlformats.org/officeDocument/2006/relationships/hyperlink" Target="https://www.epa.gov/biosolids" TargetMode="External"/><Relationship Id="rId9" Type="http://schemas.openxmlformats.org/officeDocument/2006/relationships/hyperlink" Target="https://www.epa.gov/npdes/integrated-planning-municipal-stormwater-and-wastewater" TargetMode="External"/><Relationship Id="rId14" Type="http://schemas.openxmlformats.org/officeDocument/2006/relationships/hyperlink" Target="https://www.epa.gov/npdes/pretreatment-roles-and-responsibilities" TargetMode="External"/><Relationship Id="rId22" Type="http://schemas.openxmlformats.org/officeDocument/2006/relationships/hyperlink" Target="https://www.epa.gov/npdes/oil-and-gas-stormwater-permitt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cology.wa.gov/Events/WQ/Municipal-Stormwater-General-Permits/Vancouver-Workshop-and-Public-Hearing" TargetMode="External"/><Relationship Id="rId3" Type="http://schemas.openxmlformats.org/officeDocument/2006/relationships/hyperlink" Target="https://ecology.wa.gov/Events/WQ/Municipal-Stormwater-General-Permits/Mount-Vernon-Workshop-and-Public-Hearing" TargetMode="External"/><Relationship Id="rId7" Type="http://schemas.openxmlformats.org/officeDocument/2006/relationships/hyperlink" Target="https://ecology.wa.gov/Events/WQ/Municipal-Stormwater-General-Permits/Western-WA-Webinar-Workshop-and-Public-Hearing" TargetMode="External"/><Relationship Id="rId2" Type="http://schemas.openxmlformats.org/officeDocument/2006/relationships/hyperlink" Target="https://ecology.wa.gov/Events/WQ/Municipal-Stormwater-General-Permits/Moses-Lake-Workshop-and-Public-Hearing" TargetMode="External"/><Relationship Id="rId1" Type="http://schemas.openxmlformats.org/officeDocument/2006/relationships/slideLayout" Target="../slideLayouts/slideLayout2.xml"/><Relationship Id="rId6" Type="http://schemas.openxmlformats.org/officeDocument/2006/relationships/hyperlink" Target="https://ecology.wa.gov/Events/WQ/Municipal-Stormwater-General-Permits/Eastern-WA-Phase-II-Webinar-Workshop-and-Public-He" TargetMode="External"/><Relationship Id="rId5" Type="http://schemas.openxmlformats.org/officeDocument/2006/relationships/hyperlink" Target="https://ecology.wa.gov/Events/WQ/Municipal-Stormwater-General-Permits/DuPont-Workshop-and-Public-Hearing" TargetMode="External"/><Relationship Id="rId4" Type="http://schemas.openxmlformats.org/officeDocument/2006/relationships/hyperlink" Target="https://ecology.wa.gov/Events/WQ/Municipal-Stormwater-General-Permits/Seattle-Workshop-and-Public-Hea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wastormwatercenter.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ctrTitle"/>
          </p:nvPr>
        </p:nvSpPr>
        <p:spPr/>
        <p:txBody>
          <a:bodyPr/>
          <a:lstStyle/>
          <a:p>
            <a:r>
              <a:rPr lang="en-US" dirty="0" smtClean="0"/>
              <a:t/>
            </a:r>
            <a:br>
              <a:rPr lang="en-US" dirty="0" smtClean="0"/>
            </a:br>
            <a:r>
              <a:rPr lang="en-US" dirty="0" smtClean="0"/>
              <a:t/>
            </a:r>
            <a:br>
              <a:rPr lang="en-US" dirty="0" smtClean="0"/>
            </a:br>
            <a:endParaRPr lang="en-US" dirty="0" smtClean="0"/>
          </a:p>
        </p:txBody>
      </p:sp>
      <p:sp>
        <p:nvSpPr>
          <p:cNvPr id="8195" name="Subtitle 8"/>
          <p:cNvSpPr>
            <a:spLocks noGrp="1"/>
          </p:cNvSpPr>
          <p:nvPr>
            <p:ph type="subTitle" idx="1"/>
          </p:nvPr>
        </p:nvSpPr>
        <p:spPr/>
        <p:txBody>
          <a:bodyPr/>
          <a:lstStyle/>
          <a:p>
            <a:pPr lvl="0"/>
            <a:endParaRPr lang="en-US" smtClean="0"/>
          </a:p>
          <a:p>
            <a:pPr lvl="0"/>
            <a:endParaRPr lang="en-US" smtClean="0"/>
          </a:p>
          <a:p>
            <a:endParaRPr lang="en-US" dirty="0"/>
          </a:p>
        </p:txBody>
      </p:sp>
      <p:sp>
        <p:nvSpPr>
          <p:cNvPr id="6" name="Footer Placeholder 3"/>
          <p:cNvSpPr>
            <a:spLocks noGrp="1"/>
          </p:cNvSpPr>
          <p:nvPr>
            <p:ph type="ftr" sz="quarter" idx="11"/>
          </p:nvPr>
        </p:nvSpPr>
        <p:spPr/>
        <p:txBody>
          <a:bodyPr/>
          <a:lstStyle/>
          <a:p>
            <a:r>
              <a:rPr lang="en-US" smtClean="0"/>
              <a:t>ASSISTANCE • RESEARCH • TRAINING</a:t>
            </a:r>
            <a:endParaRPr lang="en-US"/>
          </a:p>
        </p:txBody>
      </p:sp>
      <p:sp>
        <p:nvSpPr>
          <p:cNvPr id="8197" name="Slide Number Placeholder 4"/>
          <p:cNvSpPr>
            <a:spLocks noGrp="1"/>
          </p:cNvSpPr>
          <p:nvPr>
            <p:ph type="sldNum" sz="quarter" idx="12"/>
          </p:nvPr>
        </p:nvSpPr>
        <p:spPr/>
        <p:txBody>
          <a:bodyPr/>
          <a:lstStyle/>
          <a:p>
            <a:r>
              <a:rPr lang="en-US" smtClean="0"/>
              <a:t>1</a:t>
            </a:r>
            <a:endParaRPr lang="en-US" dirty="0" smtClean="0"/>
          </a:p>
        </p:txBody>
      </p:sp>
      <p:sp>
        <p:nvSpPr>
          <p:cNvPr id="8" name="Rectangle 7"/>
          <p:cNvSpPr/>
          <p:nvPr/>
        </p:nvSpPr>
        <p:spPr>
          <a:xfrm>
            <a:off x="3233394" y="1951347"/>
            <a:ext cx="5552386" cy="32711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3200" b="1" dirty="0" smtClean="0">
              <a:solidFill>
                <a:srgbClr val="78A22F"/>
              </a:solidFill>
            </a:endParaRPr>
          </a:p>
          <a:p>
            <a:pPr>
              <a:defRPr/>
            </a:pPr>
            <a:endParaRPr lang="en-US" sz="3200" b="1" dirty="0">
              <a:solidFill>
                <a:srgbClr val="78A22F"/>
              </a:solidFill>
            </a:endParaRPr>
          </a:p>
          <a:p>
            <a:pPr>
              <a:defRPr/>
            </a:pPr>
            <a:endParaRPr lang="en-US" sz="3200" b="1" dirty="0" smtClean="0">
              <a:solidFill>
                <a:srgbClr val="78A22F"/>
              </a:solidFill>
            </a:endParaRPr>
          </a:p>
          <a:p>
            <a:pPr>
              <a:defRPr/>
            </a:pPr>
            <a:r>
              <a:rPr lang="en-US" sz="3200" b="1" dirty="0" smtClean="0">
                <a:solidFill>
                  <a:srgbClr val="78A22F"/>
                </a:solidFill>
              </a:rPr>
              <a:t>Lisa Rozmyn</a:t>
            </a:r>
          </a:p>
          <a:p>
            <a:pPr>
              <a:defRPr/>
            </a:pPr>
            <a:r>
              <a:rPr lang="en-US" sz="3200" b="1" dirty="0" smtClean="0">
                <a:solidFill>
                  <a:srgbClr val="78A22F"/>
                </a:solidFill>
              </a:rPr>
              <a:t>September 21, 2018</a:t>
            </a:r>
          </a:p>
        </p:txBody>
      </p:sp>
    </p:spTree>
  </p:cSld>
  <p:clrMapOvr>
    <a:masterClrMapping/>
  </p:clrMapOvr>
  <p:transition advTm="756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Clean Water Act Section 402 - NPDES</a:t>
            </a:r>
            <a:endParaRPr lang="en-US" dirty="0"/>
          </a:p>
        </p:txBody>
      </p:sp>
      <p:sp>
        <p:nvSpPr>
          <p:cNvPr id="3" name="Content Placeholder 2"/>
          <p:cNvSpPr>
            <a:spLocks noGrp="1"/>
          </p:cNvSpPr>
          <p:nvPr>
            <p:ph sz="half" idx="1"/>
          </p:nvPr>
        </p:nvSpPr>
        <p:spPr/>
        <p:txBody>
          <a:bodyPr>
            <a:normAutofit fontScale="40000" lnSpcReduction="20000"/>
          </a:bodyPr>
          <a:lstStyle/>
          <a:p>
            <a:r>
              <a:rPr lang="en-US" sz="4125" dirty="0">
                <a:hlinkClick r:id="rId2"/>
              </a:rPr>
              <a:t>Animal Feeding Operations (AFOs)</a:t>
            </a:r>
            <a:endParaRPr lang="en-US" sz="4125" dirty="0"/>
          </a:p>
          <a:p>
            <a:r>
              <a:rPr lang="en-US" sz="4125" dirty="0">
                <a:hlinkClick r:id="rId3"/>
              </a:rPr>
              <a:t>Aquaculture</a:t>
            </a:r>
            <a:endParaRPr lang="en-US" sz="4125" dirty="0"/>
          </a:p>
          <a:p>
            <a:r>
              <a:rPr lang="en-US" sz="4125" dirty="0" err="1">
                <a:hlinkClick r:id="rId4"/>
              </a:rPr>
              <a:t>Biosolids</a:t>
            </a:r>
            <a:endParaRPr lang="en-US" sz="4125" dirty="0"/>
          </a:p>
          <a:p>
            <a:r>
              <a:rPr lang="en-US" sz="4125" dirty="0">
                <a:hlinkClick r:id="rId5"/>
              </a:rPr>
              <a:t>Forest Roads</a:t>
            </a:r>
            <a:endParaRPr lang="en-US" sz="4125" dirty="0"/>
          </a:p>
          <a:p>
            <a:r>
              <a:rPr lang="en-US" sz="4125" dirty="0">
                <a:hlinkClick r:id="rId6"/>
              </a:rPr>
              <a:t>Industrial Wastewater</a:t>
            </a:r>
            <a:endParaRPr lang="en-US" sz="4125" dirty="0"/>
          </a:p>
          <a:p>
            <a:r>
              <a:rPr lang="en-US" sz="4125" dirty="0">
                <a:hlinkClick r:id="rId7"/>
              </a:rPr>
              <a:t>Municipal Wastewater</a:t>
            </a:r>
            <a:r>
              <a:rPr lang="en-US" sz="4125" dirty="0"/>
              <a:t> </a:t>
            </a:r>
          </a:p>
          <a:p>
            <a:pPr lvl="1"/>
            <a:r>
              <a:rPr lang="en-US" sz="4125" dirty="0">
                <a:hlinkClick r:id="rId8"/>
              </a:rPr>
              <a:t>Combined Sewer Overflows (CSOs)</a:t>
            </a:r>
            <a:endParaRPr lang="en-US" sz="4125" dirty="0"/>
          </a:p>
          <a:p>
            <a:pPr lvl="1"/>
            <a:r>
              <a:rPr lang="en-US" sz="4125" dirty="0">
                <a:hlinkClick r:id="rId9"/>
              </a:rPr>
              <a:t>Integrated Planning</a:t>
            </a:r>
            <a:endParaRPr lang="en-US" sz="4125" dirty="0"/>
          </a:p>
          <a:p>
            <a:pPr lvl="1"/>
            <a:r>
              <a:rPr lang="en-US" sz="4125" dirty="0">
                <a:hlinkClick r:id="rId10"/>
              </a:rPr>
              <a:t>Peak Flows</a:t>
            </a:r>
            <a:endParaRPr lang="en-US" sz="4125" dirty="0"/>
          </a:p>
          <a:p>
            <a:pPr lvl="1"/>
            <a:r>
              <a:rPr lang="en-US" sz="4125" dirty="0">
                <a:hlinkClick r:id="rId11"/>
              </a:rPr>
              <a:t>Sanitary Sewer Overflows (SSOs)</a:t>
            </a:r>
            <a:endParaRPr lang="en-US" sz="4125" dirty="0"/>
          </a:p>
          <a:p>
            <a:r>
              <a:rPr lang="en-US" sz="4125" dirty="0">
                <a:hlinkClick r:id="rId12"/>
              </a:rPr>
              <a:t>National Pretreatment Program</a:t>
            </a:r>
            <a:r>
              <a:rPr lang="en-US" sz="4125" dirty="0"/>
              <a:t> </a:t>
            </a:r>
          </a:p>
          <a:p>
            <a:pPr lvl="1"/>
            <a:r>
              <a:rPr lang="en-US" sz="4125" dirty="0">
                <a:hlinkClick r:id="rId13"/>
              </a:rPr>
              <a:t>Standards and Requirements</a:t>
            </a:r>
            <a:endParaRPr lang="en-US" sz="4125" dirty="0"/>
          </a:p>
          <a:p>
            <a:pPr lvl="1"/>
            <a:r>
              <a:rPr lang="en-US" sz="4125" dirty="0">
                <a:hlinkClick r:id="rId14"/>
              </a:rPr>
              <a:t>Roles and Responsibilities</a:t>
            </a:r>
            <a:endParaRPr lang="en-US" sz="4125" dirty="0"/>
          </a:p>
          <a:p>
            <a:pPr lvl="1"/>
            <a:r>
              <a:rPr lang="en-US" sz="4125" dirty="0">
                <a:hlinkClick r:id="rId15"/>
              </a:rPr>
              <a:t>Events, Trainings, and Publications</a:t>
            </a:r>
            <a:endParaRPr lang="en-US" sz="4125" dirty="0"/>
          </a:p>
          <a:p>
            <a:pPr lvl="2"/>
            <a:endParaRPr lang="en-US" dirty="0" smtClean="0"/>
          </a:p>
          <a:p>
            <a:r>
              <a:rPr lang="en-US" sz="4300" dirty="0">
                <a:hlinkClick r:id="rId16"/>
              </a:rPr>
              <a:t>Pesticide Applications</a:t>
            </a:r>
            <a:endParaRPr lang="en-US" sz="4300" dirty="0"/>
          </a:p>
          <a:p>
            <a:pPr lvl="2"/>
            <a:endParaRPr lang="en-US" dirty="0"/>
          </a:p>
        </p:txBody>
      </p:sp>
      <p:sp>
        <p:nvSpPr>
          <p:cNvPr id="4" name="Content Placeholder 3"/>
          <p:cNvSpPr>
            <a:spLocks noGrp="1"/>
          </p:cNvSpPr>
          <p:nvPr>
            <p:ph sz="half" idx="2"/>
          </p:nvPr>
        </p:nvSpPr>
        <p:spPr>
          <a:xfrm>
            <a:off x="4761781" y="1837038"/>
            <a:ext cx="4108330" cy="3885510"/>
          </a:xfrm>
        </p:spPr>
        <p:txBody>
          <a:bodyPr>
            <a:normAutofit fontScale="40000" lnSpcReduction="20000"/>
          </a:bodyPr>
          <a:lstStyle/>
          <a:p>
            <a:r>
              <a:rPr lang="en-US" sz="4125" b="1" dirty="0" smtClean="0">
                <a:hlinkClick r:id="rId17"/>
              </a:rPr>
              <a:t>Stormwater</a:t>
            </a:r>
            <a:r>
              <a:rPr lang="en-US" sz="4125" b="1" dirty="0" smtClean="0"/>
              <a:t> </a:t>
            </a:r>
            <a:endParaRPr lang="en-US" sz="4125" b="1" dirty="0"/>
          </a:p>
          <a:p>
            <a:pPr lvl="1"/>
            <a:r>
              <a:rPr lang="en-US" sz="4125" b="1" dirty="0" err="1">
                <a:hlinkClick r:id="rId18"/>
              </a:rPr>
              <a:t>Stormwater</a:t>
            </a:r>
            <a:r>
              <a:rPr lang="en-US" sz="4125" b="1" dirty="0">
                <a:hlinkClick r:id="rId18"/>
              </a:rPr>
              <a:t> Discharges from Construction Activities</a:t>
            </a:r>
            <a:endParaRPr lang="en-US" sz="4125" b="1" dirty="0"/>
          </a:p>
          <a:p>
            <a:pPr lvl="1"/>
            <a:r>
              <a:rPr lang="en-US" sz="4125" b="1" dirty="0" err="1">
                <a:hlinkClick r:id="rId19"/>
              </a:rPr>
              <a:t>Stormwater</a:t>
            </a:r>
            <a:r>
              <a:rPr lang="en-US" sz="4125" b="1" dirty="0">
                <a:hlinkClick r:id="rId19"/>
              </a:rPr>
              <a:t> Discharges from Industrial Activities</a:t>
            </a:r>
            <a:endParaRPr lang="en-US" sz="4125" b="1" dirty="0"/>
          </a:p>
          <a:p>
            <a:pPr lvl="1"/>
            <a:r>
              <a:rPr lang="en-US" sz="4125" b="1" dirty="0" err="1">
                <a:hlinkClick r:id="rId20"/>
              </a:rPr>
              <a:t>Stormwater</a:t>
            </a:r>
            <a:r>
              <a:rPr lang="en-US" sz="4125" b="1" dirty="0">
                <a:hlinkClick r:id="rId20"/>
              </a:rPr>
              <a:t> Discharges from Municipal Sources</a:t>
            </a:r>
            <a:endParaRPr lang="en-US" sz="4125" b="1" dirty="0"/>
          </a:p>
          <a:p>
            <a:pPr lvl="1"/>
            <a:r>
              <a:rPr lang="en-US" sz="4125" b="1" dirty="0" err="1">
                <a:hlinkClick r:id="rId21"/>
              </a:rPr>
              <a:t>Stormwater</a:t>
            </a:r>
            <a:r>
              <a:rPr lang="en-US" sz="4125" b="1" dirty="0">
                <a:hlinkClick r:id="rId21"/>
              </a:rPr>
              <a:t> Discharges from Transportation Sources</a:t>
            </a:r>
            <a:endParaRPr lang="en-US" sz="4125" b="1" dirty="0"/>
          </a:p>
          <a:p>
            <a:pPr lvl="1"/>
            <a:r>
              <a:rPr lang="en-US" sz="4125" b="1" dirty="0">
                <a:hlinkClick r:id="rId22"/>
              </a:rPr>
              <a:t>Oil and Gas </a:t>
            </a:r>
            <a:r>
              <a:rPr lang="en-US" sz="4125" b="1" dirty="0" err="1">
                <a:hlinkClick r:id="rId22"/>
              </a:rPr>
              <a:t>Stormwater</a:t>
            </a:r>
            <a:r>
              <a:rPr lang="en-US" sz="4125" b="1" dirty="0">
                <a:hlinkClick r:id="rId22"/>
              </a:rPr>
              <a:t> Permitting</a:t>
            </a:r>
            <a:endParaRPr lang="en-US" sz="4125" b="1" dirty="0"/>
          </a:p>
          <a:p>
            <a:pPr lvl="1"/>
            <a:r>
              <a:rPr lang="en-US" sz="4125" b="1" dirty="0">
                <a:hlinkClick r:id="rId23"/>
              </a:rPr>
              <a:t>Stormwater Rules and </a:t>
            </a:r>
            <a:r>
              <a:rPr lang="en-US" sz="4125" b="1" dirty="0" smtClean="0">
                <a:hlinkClick r:id="rId23"/>
              </a:rPr>
              <a:t>Notices</a:t>
            </a:r>
            <a:endParaRPr lang="en-US" sz="4125" b="1" dirty="0" smtClean="0"/>
          </a:p>
          <a:p>
            <a:pPr marL="457200" lvl="1" indent="0">
              <a:buNone/>
            </a:pPr>
            <a:endParaRPr lang="en-US" sz="4125" b="1" dirty="0"/>
          </a:p>
          <a:p>
            <a:r>
              <a:rPr lang="en-US" sz="4125" dirty="0">
                <a:hlinkClick r:id="rId24"/>
              </a:rPr>
              <a:t>Vessels Incidental Discharge Permitting</a:t>
            </a:r>
            <a:endParaRPr lang="en-US" sz="4125" dirty="0"/>
          </a:p>
          <a:p>
            <a:r>
              <a:rPr lang="en-US" sz="4125" dirty="0">
                <a:hlinkClick r:id="rId25"/>
              </a:rPr>
              <a:t>Whole Effluent Toxicity (WET)</a:t>
            </a:r>
            <a:endParaRPr lang="en-US" sz="4125" dirty="0"/>
          </a:p>
          <a:p>
            <a:pPr marL="0" indent="0">
              <a:buNone/>
            </a:pPr>
            <a:endParaRPr lang="en-US" sz="4125" dirty="0"/>
          </a:p>
          <a:p>
            <a:endParaRPr lang="en-US" dirty="0"/>
          </a:p>
        </p:txBody>
      </p:sp>
    </p:spTree>
    <p:extLst>
      <p:ext uri="{BB962C8B-B14F-4D97-AF65-F5344CB8AC3E}">
        <p14:creationId xmlns:p14="http://schemas.microsoft.com/office/powerpoint/2010/main" val="2560224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Stormwater</a:t>
            </a:r>
            <a:r>
              <a:rPr lang="en-US" dirty="0" smtClean="0"/>
              <a:t> Permits vs NPDES Permits with a </a:t>
            </a:r>
            <a:r>
              <a:rPr lang="en-US" dirty="0" err="1" smtClean="0"/>
              <a:t>stormwater</a:t>
            </a:r>
            <a:r>
              <a:rPr lang="en-US" dirty="0" smtClean="0"/>
              <a:t> component </a:t>
            </a:r>
            <a:endParaRPr lang="en-US"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b="1" dirty="0" smtClean="0"/>
              <a:t> </a:t>
            </a:r>
          </a:p>
          <a:p>
            <a:r>
              <a:rPr lang="en-US" dirty="0" smtClean="0"/>
              <a:t>Municipal</a:t>
            </a:r>
          </a:p>
          <a:p>
            <a:pPr lvl="1"/>
            <a:r>
              <a:rPr lang="en-US" sz="2100" dirty="0"/>
              <a:t>Phase I, Phase II, Secondary</a:t>
            </a:r>
          </a:p>
          <a:p>
            <a:r>
              <a:rPr lang="en-US" dirty="0" smtClean="0"/>
              <a:t>Industrial</a:t>
            </a:r>
          </a:p>
          <a:p>
            <a:r>
              <a:rPr lang="en-US" dirty="0" smtClean="0"/>
              <a:t>Construction</a:t>
            </a:r>
          </a:p>
          <a:p>
            <a:r>
              <a:rPr lang="en-US" dirty="0" smtClean="0"/>
              <a:t>WSDOT</a:t>
            </a:r>
          </a:p>
          <a:p>
            <a:endParaRPr lang="en-US" b="1" dirty="0" smtClean="0"/>
          </a:p>
          <a:p>
            <a:endParaRPr lang="en-US" dirty="0"/>
          </a:p>
        </p:txBody>
      </p:sp>
      <p:sp>
        <p:nvSpPr>
          <p:cNvPr id="4" name="Content Placeholder 3"/>
          <p:cNvSpPr>
            <a:spLocks noGrp="1"/>
          </p:cNvSpPr>
          <p:nvPr>
            <p:ph sz="half" idx="2"/>
          </p:nvPr>
        </p:nvSpPr>
        <p:spPr>
          <a:xfrm>
            <a:off x="4629150" y="2226469"/>
            <a:ext cx="4234492" cy="3638415"/>
          </a:xfrm>
        </p:spPr>
        <p:txBody>
          <a:bodyPr>
            <a:normAutofit fontScale="77500" lnSpcReduction="20000"/>
          </a:bodyPr>
          <a:lstStyle/>
          <a:p>
            <a:pPr lvl="0"/>
            <a:r>
              <a:rPr lang="en-US" dirty="0" smtClean="0">
                <a:solidFill>
                  <a:schemeClr val="tx1"/>
                </a:solidFill>
              </a:rPr>
              <a:t>Boatyard</a:t>
            </a:r>
            <a:endParaRPr lang="en-US" dirty="0">
              <a:solidFill>
                <a:schemeClr val="tx1"/>
              </a:solidFill>
            </a:endParaRPr>
          </a:p>
          <a:p>
            <a:pPr lvl="0"/>
            <a:r>
              <a:rPr lang="en-US" dirty="0">
                <a:solidFill>
                  <a:schemeClr val="tx1"/>
                </a:solidFill>
              </a:rPr>
              <a:t>Sand and Gravel</a:t>
            </a:r>
          </a:p>
          <a:p>
            <a:pPr lvl="0"/>
            <a:r>
              <a:rPr lang="en-US" dirty="0">
                <a:solidFill>
                  <a:schemeClr val="tx1"/>
                </a:solidFill>
              </a:rPr>
              <a:t>Bridge and Ferry Terminal Washing</a:t>
            </a:r>
          </a:p>
          <a:p>
            <a:pPr lvl="0"/>
            <a:r>
              <a:rPr lang="en-US" dirty="0">
                <a:solidFill>
                  <a:schemeClr val="tx1"/>
                </a:solidFill>
              </a:rPr>
              <a:t>Concentrated Animal Feeding Operation (CAFO) </a:t>
            </a:r>
          </a:p>
          <a:p>
            <a:pPr lvl="0"/>
            <a:r>
              <a:rPr lang="en-US" dirty="0">
                <a:solidFill>
                  <a:schemeClr val="tx1"/>
                </a:solidFill>
              </a:rPr>
              <a:t>Fresh Fruit Packing</a:t>
            </a:r>
          </a:p>
          <a:p>
            <a:pPr lvl="0"/>
            <a:r>
              <a:rPr lang="en-US" dirty="0">
                <a:solidFill>
                  <a:schemeClr val="tx1"/>
                </a:solidFill>
              </a:rPr>
              <a:t>Upland Fin Fish</a:t>
            </a:r>
          </a:p>
          <a:p>
            <a:pPr lvl="0"/>
            <a:r>
              <a:rPr lang="en-US" dirty="0">
                <a:solidFill>
                  <a:schemeClr val="tx1"/>
                </a:solidFill>
              </a:rPr>
              <a:t>Vessel Deconstruction</a:t>
            </a:r>
          </a:p>
          <a:p>
            <a:pPr lvl="0"/>
            <a:r>
              <a:rPr lang="en-US" dirty="0">
                <a:solidFill>
                  <a:schemeClr val="tx1"/>
                </a:solidFill>
              </a:rPr>
              <a:t>Winery</a:t>
            </a:r>
            <a:r>
              <a:rPr lang="en-US" sz="1800" b="1" dirty="0">
                <a:solidFill>
                  <a:prstClr val="black"/>
                </a:solidFill>
              </a:rPr>
              <a:t/>
            </a:r>
            <a:br>
              <a:rPr lang="en-US" sz="1800" b="1" dirty="0">
                <a:solidFill>
                  <a:prstClr val="black"/>
                </a:solidFill>
              </a:rPr>
            </a:br>
            <a:endParaRPr lang="en-US" dirty="0"/>
          </a:p>
        </p:txBody>
      </p:sp>
    </p:spTree>
    <p:extLst>
      <p:ext uri="{BB962C8B-B14F-4D97-AF65-F5344CB8AC3E}">
        <p14:creationId xmlns:p14="http://schemas.microsoft.com/office/powerpoint/2010/main" val="1651635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General vs Individual Permits</a:t>
            </a:r>
            <a:endParaRPr lang="en-US" dirty="0"/>
          </a:p>
        </p:txBody>
      </p:sp>
      <p:sp>
        <p:nvSpPr>
          <p:cNvPr id="3" name="Content Placeholder 2"/>
          <p:cNvSpPr>
            <a:spLocks noGrp="1"/>
          </p:cNvSpPr>
          <p:nvPr>
            <p:ph sz="half" idx="1"/>
          </p:nvPr>
        </p:nvSpPr>
        <p:spPr/>
        <p:txBody>
          <a:bodyPr/>
          <a:lstStyle/>
          <a:p>
            <a:r>
              <a:rPr lang="en-US" dirty="0" smtClean="0"/>
              <a:t>One Permit, many permittees</a:t>
            </a:r>
          </a:p>
          <a:p>
            <a:pPr lvl="1"/>
            <a:r>
              <a:rPr lang="en-US" dirty="0" smtClean="0"/>
              <a:t>Same requirements for all</a:t>
            </a:r>
          </a:p>
          <a:p>
            <a:pPr lvl="1"/>
            <a:r>
              <a:rPr lang="en-US" dirty="0" smtClean="0"/>
              <a:t>5 year cycle, mostly on time, often appealed.</a:t>
            </a:r>
            <a:endParaRPr lang="en-US" dirty="0"/>
          </a:p>
        </p:txBody>
      </p:sp>
      <p:sp>
        <p:nvSpPr>
          <p:cNvPr id="4" name="Content Placeholder 3"/>
          <p:cNvSpPr>
            <a:spLocks noGrp="1"/>
          </p:cNvSpPr>
          <p:nvPr>
            <p:ph sz="half" idx="2"/>
          </p:nvPr>
        </p:nvSpPr>
        <p:spPr/>
        <p:txBody>
          <a:bodyPr/>
          <a:lstStyle/>
          <a:p>
            <a:r>
              <a:rPr lang="en-US" dirty="0" smtClean="0"/>
              <a:t>One Permit for each facility</a:t>
            </a:r>
          </a:p>
          <a:p>
            <a:pPr lvl="1"/>
            <a:r>
              <a:rPr lang="en-US" dirty="0" err="1" smtClean="0"/>
              <a:t>Requirments</a:t>
            </a:r>
            <a:r>
              <a:rPr lang="en-US" dirty="0" smtClean="0"/>
              <a:t> vary depending on facility type, process, wastes, discharge locations, </a:t>
            </a:r>
            <a:r>
              <a:rPr lang="en-US" dirty="0" err="1" smtClean="0"/>
              <a:t>etc</a:t>
            </a:r>
            <a:endParaRPr lang="en-US" dirty="0" smtClean="0"/>
          </a:p>
          <a:p>
            <a:pPr lvl="1"/>
            <a:r>
              <a:rPr lang="en-US" dirty="0" smtClean="0"/>
              <a:t>5 year permit, usually goes over</a:t>
            </a:r>
          </a:p>
          <a:p>
            <a:pPr lvl="1"/>
            <a:r>
              <a:rPr lang="en-US" dirty="0" smtClean="0"/>
              <a:t>Rarely appealed</a:t>
            </a:r>
            <a:endParaRPr lang="en-US" dirty="0"/>
          </a:p>
        </p:txBody>
      </p:sp>
    </p:spTree>
    <p:extLst>
      <p:ext uri="{BB962C8B-B14F-4D97-AF65-F5344CB8AC3E}">
        <p14:creationId xmlns:p14="http://schemas.microsoft.com/office/powerpoint/2010/main" val="2441322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Municipal Permit</a:t>
            </a:r>
            <a:endParaRPr lang="en-US" dirty="0"/>
          </a:p>
        </p:txBody>
      </p:sp>
      <p:sp>
        <p:nvSpPr>
          <p:cNvPr id="7" name="Content Placeholder 6"/>
          <p:cNvSpPr>
            <a:spLocks noGrp="1"/>
          </p:cNvSpPr>
          <p:nvPr>
            <p:ph sz="half" idx="1"/>
          </p:nvPr>
        </p:nvSpPr>
        <p:spPr>
          <a:xfrm>
            <a:off x="628650" y="2545871"/>
            <a:ext cx="3886200" cy="2944102"/>
          </a:xfrm>
        </p:spPr>
        <p:txBody>
          <a:bodyPr>
            <a:normAutofit fontScale="77500" lnSpcReduction="20000"/>
          </a:bodyPr>
          <a:lstStyle/>
          <a:p>
            <a:r>
              <a:rPr lang="en-US" dirty="0" smtClean="0">
                <a:effectLst/>
              </a:rPr>
              <a:t>Phase I</a:t>
            </a:r>
          </a:p>
          <a:p>
            <a:r>
              <a:rPr lang="en-US" dirty="0" smtClean="0">
                <a:effectLst/>
              </a:rPr>
              <a:t>Issued in 1995 </a:t>
            </a:r>
          </a:p>
          <a:p>
            <a:r>
              <a:rPr lang="en-US" dirty="0" smtClean="0">
                <a:effectLst/>
              </a:rPr>
              <a:t>medium and large cities or counties with populations of 100,000 </a:t>
            </a:r>
          </a:p>
          <a:p>
            <a:r>
              <a:rPr lang="en-US" dirty="0" smtClean="0">
                <a:effectLst/>
              </a:rPr>
              <a:t>There are approximately 750 Phase I MS4s in the US</a:t>
            </a:r>
          </a:p>
          <a:p>
            <a:r>
              <a:rPr lang="en-US" dirty="0" smtClean="0"/>
              <a:t>6 Phase I, 2 secondary in WA</a:t>
            </a:r>
            <a:endParaRPr lang="en-US" dirty="0" smtClean="0">
              <a:effectLst/>
            </a:endParaRPr>
          </a:p>
          <a:p>
            <a:endParaRPr lang="en-US" dirty="0"/>
          </a:p>
        </p:txBody>
      </p:sp>
      <p:sp>
        <p:nvSpPr>
          <p:cNvPr id="8" name="Content Placeholder 7"/>
          <p:cNvSpPr>
            <a:spLocks noGrp="1"/>
          </p:cNvSpPr>
          <p:nvPr>
            <p:ph sz="half" idx="2"/>
          </p:nvPr>
        </p:nvSpPr>
        <p:spPr>
          <a:xfrm>
            <a:off x="4629150" y="2545871"/>
            <a:ext cx="4169794" cy="2944102"/>
          </a:xfrm>
        </p:spPr>
        <p:txBody>
          <a:bodyPr>
            <a:normAutofit fontScale="77500" lnSpcReduction="20000"/>
          </a:bodyPr>
          <a:lstStyle/>
          <a:p>
            <a:r>
              <a:rPr lang="en-US" dirty="0" smtClean="0"/>
              <a:t>Phase II – Western and Eastern WA</a:t>
            </a:r>
          </a:p>
          <a:p>
            <a:r>
              <a:rPr lang="en-US" dirty="0"/>
              <a:t>I</a:t>
            </a:r>
            <a:r>
              <a:rPr lang="en-US" dirty="0" smtClean="0"/>
              <a:t>ssued in 2007</a:t>
            </a:r>
          </a:p>
          <a:p>
            <a:r>
              <a:rPr lang="en-US" dirty="0" smtClean="0"/>
              <a:t>Small cities and counties within the “census defined urbanized area”</a:t>
            </a:r>
          </a:p>
          <a:p>
            <a:r>
              <a:rPr lang="en-US" dirty="0" smtClean="0"/>
              <a:t>Approximately 6700 Phase II in US</a:t>
            </a:r>
          </a:p>
          <a:p>
            <a:r>
              <a:rPr lang="en-US" dirty="0" smtClean="0"/>
              <a:t>67 Phase II WWA, 24 in EWA</a:t>
            </a:r>
          </a:p>
        </p:txBody>
      </p:sp>
    </p:spTree>
    <p:extLst>
      <p:ext uri="{BB962C8B-B14F-4D97-AF65-F5344CB8AC3E}">
        <p14:creationId xmlns:p14="http://schemas.microsoft.com/office/powerpoint/2010/main" val="2599809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MS4 Phase I </a:t>
            </a:r>
            <a:r>
              <a:rPr lang="en-US" dirty="0" err="1" smtClean="0"/>
              <a:t>Stormwater</a:t>
            </a:r>
            <a:r>
              <a:rPr lang="en-US" dirty="0" smtClean="0"/>
              <a:t> Management Program</a:t>
            </a:r>
            <a:endParaRPr lang="en-US" dirty="0"/>
          </a:p>
        </p:txBody>
      </p:sp>
      <p:sp>
        <p:nvSpPr>
          <p:cNvPr id="3" name="Content Placeholder 2"/>
          <p:cNvSpPr>
            <a:spLocks noGrp="1"/>
          </p:cNvSpPr>
          <p:nvPr>
            <p:ph idx="1"/>
          </p:nvPr>
        </p:nvSpPr>
        <p:spPr>
          <a:xfrm>
            <a:off x="491706" y="2226469"/>
            <a:ext cx="8023644" cy="3509019"/>
          </a:xfrm>
        </p:spPr>
        <p:txBody>
          <a:bodyPr>
            <a:normAutofit fontScale="55000" lnSpcReduction="20000"/>
          </a:bodyPr>
          <a:lstStyle/>
          <a:p>
            <a:pPr marL="0" indent="0">
              <a:buNone/>
            </a:pPr>
            <a:r>
              <a:rPr lang="en-US" dirty="0" smtClean="0"/>
              <a:t>10 Elements</a:t>
            </a:r>
          </a:p>
          <a:p>
            <a:pPr marL="0" indent="0">
              <a:buNone/>
            </a:pPr>
            <a:endParaRPr lang="en-US" dirty="0" smtClean="0"/>
          </a:p>
          <a:p>
            <a:r>
              <a:rPr lang="en-US" sz="2850" dirty="0"/>
              <a:t>Legal Authority</a:t>
            </a:r>
          </a:p>
          <a:p>
            <a:r>
              <a:rPr lang="en-US" sz="2850" dirty="0"/>
              <a:t>MS4 </a:t>
            </a:r>
            <a:r>
              <a:rPr lang="en-US" sz="2850" dirty="0"/>
              <a:t>Mapping and </a:t>
            </a:r>
            <a:r>
              <a:rPr lang="en-US" sz="2850" dirty="0"/>
              <a:t>Documentation</a:t>
            </a:r>
          </a:p>
          <a:p>
            <a:r>
              <a:rPr lang="en-US" sz="2850" dirty="0"/>
              <a:t>Coordination</a:t>
            </a:r>
          </a:p>
          <a:p>
            <a:r>
              <a:rPr lang="en-US" sz="2850" dirty="0"/>
              <a:t>Public </a:t>
            </a:r>
            <a:r>
              <a:rPr lang="en-US" sz="2850" dirty="0"/>
              <a:t>Involvement and </a:t>
            </a:r>
            <a:r>
              <a:rPr lang="en-US" sz="2850" dirty="0"/>
              <a:t>Participation</a:t>
            </a:r>
          </a:p>
          <a:p>
            <a:r>
              <a:rPr lang="en-US" sz="2850" dirty="0"/>
              <a:t>Controlling </a:t>
            </a:r>
            <a:r>
              <a:rPr lang="en-US" sz="2850" dirty="0"/>
              <a:t>Runoff from New Development, Redevelopment and Construction Sites 16</a:t>
            </a:r>
          </a:p>
          <a:p>
            <a:r>
              <a:rPr lang="en-US" sz="2850" dirty="0"/>
              <a:t>Structural </a:t>
            </a:r>
            <a:r>
              <a:rPr lang="en-US" sz="2850" dirty="0" err="1"/>
              <a:t>Stormwater</a:t>
            </a:r>
            <a:r>
              <a:rPr lang="en-US" sz="2850" dirty="0"/>
              <a:t> Controls </a:t>
            </a:r>
            <a:endParaRPr lang="en-US" sz="2850" dirty="0"/>
          </a:p>
          <a:p>
            <a:r>
              <a:rPr lang="en-US" sz="2850" dirty="0"/>
              <a:t>Source </a:t>
            </a:r>
            <a:r>
              <a:rPr lang="en-US" sz="2850" dirty="0"/>
              <a:t>Control Program for Existing Development </a:t>
            </a:r>
            <a:endParaRPr lang="en-US" sz="2850" dirty="0"/>
          </a:p>
          <a:p>
            <a:r>
              <a:rPr lang="en-US" sz="2850" dirty="0"/>
              <a:t>Illicit </a:t>
            </a:r>
            <a:r>
              <a:rPr lang="en-US" sz="2850" dirty="0"/>
              <a:t>Connections and Illicit Discharges Detection and </a:t>
            </a:r>
            <a:r>
              <a:rPr lang="en-US" sz="2850" dirty="0"/>
              <a:t>Elimination</a:t>
            </a:r>
          </a:p>
          <a:p>
            <a:r>
              <a:rPr lang="en-US" sz="2850" dirty="0"/>
              <a:t>Operations </a:t>
            </a:r>
            <a:r>
              <a:rPr lang="en-US" sz="2850" dirty="0"/>
              <a:t>and Maintenance </a:t>
            </a:r>
            <a:r>
              <a:rPr lang="en-US" sz="2850" dirty="0"/>
              <a:t>Program</a:t>
            </a:r>
          </a:p>
          <a:p>
            <a:r>
              <a:rPr lang="en-US" sz="2850" dirty="0"/>
              <a:t>Education </a:t>
            </a:r>
            <a:r>
              <a:rPr lang="en-US" sz="2850" dirty="0"/>
              <a:t>and Outreach </a:t>
            </a:r>
            <a:r>
              <a:rPr lang="en-US" sz="2850" dirty="0"/>
              <a:t>Program</a:t>
            </a:r>
            <a:endParaRPr lang="en-US" sz="2850" dirty="0"/>
          </a:p>
        </p:txBody>
      </p:sp>
    </p:spTree>
    <p:extLst>
      <p:ext uri="{BB962C8B-B14F-4D97-AF65-F5344CB8AC3E}">
        <p14:creationId xmlns:p14="http://schemas.microsoft.com/office/powerpoint/2010/main" val="3701667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MS4 – Phase II </a:t>
            </a:r>
            <a:r>
              <a:rPr lang="en-US" dirty="0" err="1" smtClean="0"/>
              <a:t>Stormwater</a:t>
            </a:r>
            <a:r>
              <a:rPr lang="en-US" dirty="0" smtClean="0"/>
              <a:t> Management Program</a:t>
            </a:r>
            <a:endParaRPr lang="en-US" dirty="0"/>
          </a:p>
        </p:txBody>
      </p:sp>
      <p:sp>
        <p:nvSpPr>
          <p:cNvPr id="6" name="Content Placeholder 5"/>
          <p:cNvSpPr>
            <a:spLocks noGrp="1"/>
          </p:cNvSpPr>
          <p:nvPr>
            <p:ph idx="1"/>
          </p:nvPr>
        </p:nvSpPr>
        <p:spPr>
          <a:xfrm>
            <a:off x="628650" y="2681737"/>
            <a:ext cx="7886700" cy="2808236"/>
          </a:xfrm>
        </p:spPr>
        <p:txBody>
          <a:bodyPr/>
          <a:lstStyle/>
          <a:p>
            <a:r>
              <a:rPr lang="en-US" dirty="0" smtClean="0"/>
              <a:t>5 Elements</a:t>
            </a:r>
          </a:p>
          <a:p>
            <a:pPr marL="0" indent="0">
              <a:buNone/>
            </a:pPr>
            <a:endParaRPr lang="en-US" dirty="0" smtClean="0"/>
          </a:p>
          <a:p>
            <a:pPr lvl="1"/>
            <a:r>
              <a:rPr lang="en-US" sz="2100" dirty="0"/>
              <a:t>Public Education and Outreach</a:t>
            </a:r>
          </a:p>
          <a:p>
            <a:pPr lvl="1"/>
            <a:r>
              <a:rPr lang="en-US" sz="2100" dirty="0"/>
              <a:t>Public Involvement (public notice)</a:t>
            </a:r>
          </a:p>
          <a:p>
            <a:pPr lvl="1"/>
            <a:r>
              <a:rPr lang="en-US" sz="2100" dirty="0"/>
              <a:t>IDDE (mapping and source control)</a:t>
            </a:r>
          </a:p>
          <a:p>
            <a:pPr lvl="1"/>
            <a:r>
              <a:rPr lang="en-US" sz="2100" dirty="0"/>
              <a:t>Controlling runoff from New Development, Redevelopment and Construction Sites (LID Requirements)</a:t>
            </a:r>
          </a:p>
          <a:p>
            <a:pPr lvl="1"/>
            <a:r>
              <a:rPr lang="en-US" sz="2100" dirty="0"/>
              <a:t>Municipal Operations and Maintenance</a:t>
            </a:r>
          </a:p>
          <a:p>
            <a:pPr marL="342900" lvl="1" indent="0">
              <a:buNone/>
            </a:pPr>
            <a:endParaRPr lang="en-US" dirty="0" smtClean="0"/>
          </a:p>
          <a:p>
            <a:pPr lvl="1"/>
            <a:endParaRPr lang="en-US" dirty="0"/>
          </a:p>
        </p:txBody>
      </p:sp>
    </p:spTree>
    <p:extLst>
      <p:ext uri="{BB962C8B-B14F-4D97-AF65-F5344CB8AC3E}">
        <p14:creationId xmlns:p14="http://schemas.microsoft.com/office/powerpoint/2010/main" val="3334281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Tribal Requirements Under CWA</a:t>
            </a:r>
            <a:endParaRPr lang="en-US" dirty="0"/>
          </a:p>
        </p:txBody>
      </p:sp>
      <p:sp>
        <p:nvSpPr>
          <p:cNvPr id="6" name="Content Placeholder 5"/>
          <p:cNvSpPr>
            <a:spLocks noGrp="1"/>
          </p:cNvSpPr>
          <p:nvPr>
            <p:ph idx="1"/>
          </p:nvPr>
        </p:nvSpPr>
        <p:spPr>
          <a:xfrm>
            <a:off x="628650" y="1581666"/>
            <a:ext cx="7886700" cy="4357816"/>
          </a:xfrm>
        </p:spPr>
        <p:txBody>
          <a:bodyPr/>
          <a:lstStyle/>
          <a:p>
            <a:r>
              <a:rPr lang="en-US" dirty="0" smtClean="0"/>
              <a:t>Must tribes comply with the CWA?</a:t>
            </a:r>
          </a:p>
          <a:p>
            <a:pPr lvl="1"/>
            <a:r>
              <a:rPr lang="en-US" dirty="0" smtClean="0"/>
              <a:t>YES</a:t>
            </a:r>
          </a:p>
          <a:p>
            <a:pPr marL="342900" lvl="1" indent="0">
              <a:buNone/>
            </a:pPr>
            <a:r>
              <a:rPr lang="en-US" dirty="0" smtClean="0"/>
              <a:t>The only difference is that they are not subject to state regulations in those states where EPA has delegated authority.</a:t>
            </a:r>
          </a:p>
          <a:p>
            <a:pPr lvl="1"/>
            <a:r>
              <a:rPr lang="en-US" sz="2100" dirty="0" smtClean="0"/>
              <a:t>Tribes CAN take on CWA permitting, but none in WA have</a:t>
            </a:r>
          </a:p>
          <a:p>
            <a:pPr lvl="1"/>
            <a:r>
              <a:rPr lang="en-US" sz="2100" dirty="0" smtClean="0"/>
              <a:t>Some </a:t>
            </a:r>
            <a:r>
              <a:rPr lang="en-US" sz="2100" dirty="0"/>
              <a:t>t</a:t>
            </a:r>
            <a:r>
              <a:rPr lang="en-US" sz="2100" dirty="0" smtClean="0"/>
              <a:t>ribes in WA have written their own water quality standards</a:t>
            </a:r>
            <a:endParaRPr lang="en-US" sz="2100" dirty="0"/>
          </a:p>
          <a:p>
            <a:pPr marL="342900" lvl="1" indent="0">
              <a:buNone/>
            </a:pPr>
            <a:endParaRPr lang="en-US" dirty="0"/>
          </a:p>
          <a:p>
            <a:pPr marL="342900" lvl="1" indent="0">
              <a:buNone/>
            </a:pPr>
            <a:r>
              <a:rPr lang="en-US" dirty="0" smtClean="0"/>
              <a:t>		</a:t>
            </a:r>
            <a:endParaRPr lang="en-US" dirty="0" smtClean="0"/>
          </a:p>
          <a:p>
            <a:pPr lvl="1"/>
            <a:endParaRPr lang="en-US" dirty="0"/>
          </a:p>
        </p:txBody>
      </p:sp>
    </p:spTree>
    <p:extLst>
      <p:ext uri="{BB962C8B-B14F-4D97-AF65-F5344CB8AC3E}">
        <p14:creationId xmlns:p14="http://schemas.microsoft.com/office/powerpoint/2010/main" val="3755600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CWA does NOT include protections for ground water</a:t>
            </a:r>
          </a:p>
          <a:p>
            <a:r>
              <a:rPr lang="en-US" dirty="0" smtClean="0"/>
              <a:t>Tribes are not subject to the State Waste Discharge Permit that covers discharges to ground</a:t>
            </a:r>
          </a:p>
          <a:p>
            <a:r>
              <a:rPr lang="en-US" dirty="0" smtClean="0"/>
              <a:t>No federal or state regulatory mechanism to protect ground water on tribal lands.</a:t>
            </a:r>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17</a:t>
            </a:fld>
            <a:endParaRPr lang="en-US" dirty="0"/>
          </a:p>
        </p:txBody>
      </p:sp>
    </p:spTree>
    <p:extLst>
      <p:ext uri="{BB962C8B-B14F-4D97-AF65-F5344CB8AC3E}">
        <p14:creationId xmlns:p14="http://schemas.microsoft.com/office/powerpoint/2010/main" val="1841409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Reissuance of Municipal Permits &amp; Manuals</a:t>
            </a:r>
            <a:endParaRPr lang="en-US" dirty="0"/>
          </a:p>
        </p:txBody>
      </p:sp>
      <p:sp>
        <p:nvSpPr>
          <p:cNvPr id="3" name="Content Placeholder 2"/>
          <p:cNvSpPr>
            <a:spLocks noGrp="1"/>
          </p:cNvSpPr>
          <p:nvPr>
            <p:ph idx="1"/>
          </p:nvPr>
        </p:nvSpPr>
        <p:spPr>
          <a:xfrm>
            <a:off x="457200" y="1664044"/>
            <a:ext cx="8390238" cy="4462120"/>
          </a:xfrm>
        </p:spPr>
        <p:txBody>
          <a:bodyPr/>
          <a:lstStyle/>
          <a:p>
            <a:r>
              <a:rPr lang="en-US" dirty="0" smtClean="0"/>
              <a:t>Municipal – Phase I, Phase II Western Eastern WA</a:t>
            </a:r>
          </a:p>
          <a:p>
            <a:pPr lvl="1"/>
            <a:r>
              <a:rPr lang="en-US" dirty="0" smtClean="0"/>
              <a:t>Public comment period for all three Aug 15 – Nov 14, 2018</a:t>
            </a:r>
          </a:p>
          <a:p>
            <a:r>
              <a:rPr lang="en-US" dirty="0" smtClean="0"/>
              <a:t>Stormwater Management Manuals being updated</a:t>
            </a:r>
          </a:p>
          <a:p>
            <a:pPr lvl="1"/>
            <a:r>
              <a:rPr lang="en-US" dirty="0" smtClean="0"/>
              <a:t>Public comment also ends Nov 14, 2018</a:t>
            </a:r>
          </a:p>
          <a:p>
            <a:r>
              <a:rPr lang="en-US" dirty="0" smtClean="0"/>
              <a:t>Workshops and Hearings:</a:t>
            </a:r>
          </a:p>
          <a:p>
            <a:r>
              <a:rPr lang="en-US" sz="1400" dirty="0" smtClean="0">
                <a:hlinkClick r:id="rId2"/>
              </a:rPr>
              <a:t>Sept</a:t>
            </a:r>
            <a:r>
              <a:rPr lang="en-US" sz="1400" dirty="0">
                <a:hlinkClick r:id="rId2"/>
              </a:rPr>
              <a:t>. 27, 2018 – Moses Lake, WA, 9:30 a.m.</a:t>
            </a:r>
            <a:endParaRPr lang="en-US" sz="1400" dirty="0"/>
          </a:p>
          <a:p>
            <a:r>
              <a:rPr lang="en-US" sz="1400" dirty="0">
                <a:hlinkClick r:id="rId3"/>
              </a:rPr>
              <a:t>Oct. 2, 2018 – Mount Vernon, WA, 10 a.m.</a:t>
            </a:r>
            <a:endParaRPr lang="en-US" sz="1400" dirty="0"/>
          </a:p>
          <a:p>
            <a:r>
              <a:rPr lang="en-US" sz="1400" dirty="0">
                <a:hlinkClick r:id="rId4"/>
              </a:rPr>
              <a:t>Oct. 10, 2018 – Seattle, WA, 10 a.m.</a:t>
            </a:r>
            <a:endParaRPr lang="en-US" sz="1400" dirty="0"/>
          </a:p>
          <a:p>
            <a:r>
              <a:rPr lang="en-US" sz="1400" dirty="0">
                <a:hlinkClick r:id="rId5"/>
              </a:rPr>
              <a:t>Oct. 30, 2018 – DuPont, WA, 10 a.m.</a:t>
            </a:r>
            <a:endParaRPr lang="en-US" sz="1400" dirty="0"/>
          </a:p>
          <a:p>
            <a:r>
              <a:rPr lang="en-US" sz="1400" dirty="0">
                <a:hlinkClick r:id="rId6"/>
              </a:rPr>
              <a:t>Nov. 1, 2018 – Eastern WA Webinar, 10 a.m.</a:t>
            </a:r>
            <a:endParaRPr lang="en-US" sz="1400" dirty="0"/>
          </a:p>
          <a:p>
            <a:r>
              <a:rPr lang="en-US" sz="1400" dirty="0">
                <a:hlinkClick r:id="rId7"/>
              </a:rPr>
              <a:t>Nov. 6, 2018 – Western WA Webinar, 1:30 p.m.</a:t>
            </a:r>
            <a:endParaRPr lang="en-US" sz="1400" dirty="0"/>
          </a:p>
          <a:p>
            <a:r>
              <a:rPr lang="en-US" sz="1400" dirty="0">
                <a:hlinkClick r:id="rId8"/>
              </a:rPr>
              <a:t>Nov. 7, 2018 – Vancouver, WA, 10 a.m.</a:t>
            </a:r>
            <a:endParaRPr lang="en-US" sz="1400" dirty="0"/>
          </a:p>
          <a:p>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18</a:t>
            </a:fld>
            <a:endParaRPr lang="en-US" dirty="0"/>
          </a:p>
        </p:txBody>
      </p:sp>
    </p:spTree>
    <p:extLst>
      <p:ext uri="{BB962C8B-B14F-4D97-AF65-F5344CB8AC3E}">
        <p14:creationId xmlns:p14="http://schemas.microsoft.com/office/powerpoint/2010/main" val="2140201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525265" cy="1308100"/>
          </a:xfrm>
        </p:spPr>
        <p:txBody>
          <a:bodyPr/>
          <a:lstStyle/>
          <a:p>
            <a:r>
              <a:rPr lang="en-US" dirty="0" smtClean="0"/>
              <a:t>Reissuance of the Industrial Stormwater General Permit</a:t>
            </a:r>
            <a:endParaRPr lang="en-US" dirty="0"/>
          </a:p>
        </p:txBody>
      </p:sp>
      <p:sp>
        <p:nvSpPr>
          <p:cNvPr id="3" name="Content Placeholder 2"/>
          <p:cNvSpPr>
            <a:spLocks noGrp="1"/>
          </p:cNvSpPr>
          <p:nvPr>
            <p:ph idx="1"/>
          </p:nvPr>
        </p:nvSpPr>
        <p:spPr>
          <a:xfrm>
            <a:off x="457199" y="1645920"/>
            <a:ext cx="8543109" cy="4480243"/>
          </a:xfrm>
        </p:spPr>
        <p:txBody>
          <a:bodyPr/>
          <a:lstStyle/>
          <a:p>
            <a:r>
              <a:rPr lang="en-US" dirty="0" smtClean="0"/>
              <a:t>Current permit expires December 31, 2019</a:t>
            </a:r>
          </a:p>
          <a:p>
            <a:pPr lvl="1"/>
            <a:r>
              <a:rPr lang="en-US" dirty="0" smtClean="0"/>
              <a:t>Listening sessions:</a:t>
            </a:r>
          </a:p>
          <a:p>
            <a:pPr lvl="2"/>
            <a:r>
              <a:rPr lang="en-US" dirty="0" smtClean="0"/>
              <a:t>Union Gap Sept. 25 at the Ecology Regional Office</a:t>
            </a:r>
          </a:p>
          <a:p>
            <a:pPr lvl="2"/>
            <a:r>
              <a:rPr lang="en-US" dirty="0" smtClean="0"/>
              <a:t>Spokane Sept. 26  Ecology Regional Office</a:t>
            </a:r>
          </a:p>
          <a:p>
            <a:pPr lvl="2"/>
            <a:r>
              <a:rPr lang="en-US" dirty="0" smtClean="0"/>
              <a:t>Renton Oct. 16 Renton Community Center</a:t>
            </a:r>
          </a:p>
          <a:p>
            <a:pPr lvl="2"/>
            <a:r>
              <a:rPr lang="en-US" dirty="0" smtClean="0"/>
              <a:t>Lacey Oct. 23 Ecology Headquarters</a:t>
            </a:r>
          </a:p>
          <a:p>
            <a:pPr lvl="2"/>
            <a:r>
              <a:rPr lang="en-US" dirty="0" smtClean="0"/>
              <a:t>Bellingham Oct. 24, Ecology Field Office</a:t>
            </a:r>
          </a:p>
          <a:p>
            <a:pPr lvl="2"/>
            <a:r>
              <a:rPr lang="en-US" dirty="0" smtClean="0"/>
              <a:t>Statewide webinar Oct. 3</a:t>
            </a:r>
          </a:p>
          <a:p>
            <a:pPr lvl="1"/>
            <a:r>
              <a:rPr lang="en-US" dirty="0" smtClean="0"/>
              <a:t>Ecology will answer questions and accept feedback until Nov 26. </a:t>
            </a:r>
            <a:r>
              <a:rPr lang="en-US" dirty="0"/>
              <a:t> </a:t>
            </a:r>
            <a:r>
              <a:rPr lang="en-US" dirty="0" smtClean="0"/>
              <a:t>Then draft permit out spring 2019 for public comment</a:t>
            </a:r>
          </a:p>
          <a:p>
            <a:pPr lvl="1"/>
            <a:r>
              <a:rPr lang="en-US" dirty="0" smtClean="0"/>
              <a:t>Final permit issued Nov 2019, effective Jan. 1, 2020</a:t>
            </a:r>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19</a:t>
            </a:fld>
            <a:endParaRPr lang="en-US" dirty="0"/>
          </a:p>
        </p:txBody>
      </p:sp>
    </p:spTree>
    <p:extLst>
      <p:ext uri="{BB962C8B-B14F-4D97-AF65-F5344CB8AC3E}">
        <p14:creationId xmlns:p14="http://schemas.microsoft.com/office/powerpoint/2010/main" val="201299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Stormwater Regulations – A </a:t>
            </a:r>
            <a:r>
              <a:rPr lang="en-US" dirty="0"/>
              <a:t>B</a:t>
            </a:r>
            <a:r>
              <a:rPr lang="en-US" dirty="0" smtClean="0"/>
              <a:t>rief History</a:t>
            </a:r>
            <a:endParaRPr lang="en-US" dirty="0"/>
          </a:p>
        </p:txBody>
      </p:sp>
      <p:sp>
        <p:nvSpPr>
          <p:cNvPr id="3" name="Content Placeholder 2"/>
          <p:cNvSpPr>
            <a:spLocks noGrp="1"/>
          </p:cNvSpPr>
          <p:nvPr>
            <p:ph idx="1"/>
          </p:nvPr>
        </p:nvSpPr>
        <p:spPr/>
        <p:txBody>
          <a:bodyPr/>
          <a:lstStyle/>
          <a:p>
            <a:endParaRPr lang="en-US" dirty="0" smtClean="0"/>
          </a:p>
          <a:p>
            <a:r>
              <a:rPr lang="en-US" dirty="0" smtClean="0"/>
              <a:t>How many waters do we have and why is it regulated so many ways?</a:t>
            </a:r>
            <a:endParaRPr lang="en-US" dirty="0"/>
          </a:p>
          <a:p>
            <a:r>
              <a:rPr lang="en-US" dirty="0" smtClean="0"/>
              <a:t>The good, the bad, and oh, crap, is that river on fire again?</a:t>
            </a:r>
            <a:endParaRPr lang="en-US" dirty="0"/>
          </a:p>
          <a:p>
            <a:r>
              <a:rPr lang="en-US" dirty="0" smtClean="0"/>
              <a:t>Water as the “Blind men and the elephant” and the problems from differing perspective and locations.</a:t>
            </a: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2</a:t>
            </a:fld>
            <a:endParaRPr lang="en-US" dirty="0"/>
          </a:p>
        </p:txBody>
      </p:sp>
    </p:spTree>
    <p:extLst>
      <p:ext uri="{BB962C8B-B14F-4D97-AF65-F5344CB8AC3E}">
        <p14:creationId xmlns:p14="http://schemas.microsoft.com/office/powerpoint/2010/main" val="2352088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latin typeface="Tahoma" pitchFamily="34" charset="0"/>
                <a:ea typeface="ＭＳ Ｐゴシック"/>
                <a:cs typeface="Tahoma" pitchFamily="34" charset="0"/>
              </a:rPr>
              <a:t>Contact the WSC</a:t>
            </a:r>
          </a:p>
        </p:txBody>
      </p:sp>
      <p:sp>
        <p:nvSpPr>
          <p:cNvPr id="5123" name="Subtitle 4"/>
          <p:cNvSpPr>
            <a:spLocks noGrp="1"/>
          </p:cNvSpPr>
          <p:nvPr>
            <p:ph idx="1"/>
          </p:nvPr>
        </p:nvSpPr>
        <p:spPr/>
        <p:txBody>
          <a:bodyPr/>
          <a:lstStyle/>
          <a:p>
            <a:pPr marL="0" indent="0" algn="ctr">
              <a:spcAft>
                <a:spcPts val="600"/>
              </a:spcAft>
              <a:buFontTx/>
              <a:buNone/>
              <a:defRPr/>
            </a:pPr>
            <a:r>
              <a:rPr lang="en-US" sz="2400" b="1" dirty="0" smtClean="0"/>
              <a:t>Washington Stormwater Center</a:t>
            </a:r>
            <a:r>
              <a:rPr lang="en-US" sz="2400" dirty="0" smtClean="0"/>
              <a:t> </a:t>
            </a:r>
          </a:p>
          <a:p>
            <a:pPr marL="0" indent="0" algn="ctr">
              <a:spcAft>
                <a:spcPts val="600"/>
              </a:spcAft>
              <a:buFontTx/>
              <a:buNone/>
              <a:defRPr/>
            </a:pPr>
            <a:r>
              <a:rPr lang="en-US" sz="2400" dirty="0" smtClean="0"/>
              <a:t>Offering stormwater management assistance to Washington NPDES permittees and stormwater managers by providing access to information, training, permit assistance, research and emerging technologies.</a:t>
            </a:r>
            <a:endParaRPr lang="en-US" sz="2400" dirty="0" smtClean="0">
              <a:solidFill>
                <a:srgbClr val="754200"/>
              </a:solidFill>
            </a:endParaRPr>
          </a:p>
          <a:p>
            <a:pPr algn="ctr">
              <a:defRPr/>
            </a:pPr>
            <a:r>
              <a:rPr lang="en-US" sz="2400" dirty="0" smtClean="0">
                <a:solidFill>
                  <a:srgbClr val="754200"/>
                </a:solidFill>
                <a:hlinkClick r:id="rId3"/>
              </a:rPr>
              <a:t>www.wastormwatercenter.org</a:t>
            </a:r>
            <a:endParaRPr lang="en-US" sz="2400" dirty="0" smtClean="0">
              <a:solidFill>
                <a:srgbClr val="754200"/>
              </a:solidFill>
            </a:endParaRPr>
          </a:p>
          <a:p>
            <a:pPr algn="ctr">
              <a:defRPr/>
            </a:pPr>
            <a:r>
              <a:rPr lang="en-US" sz="2400" dirty="0" smtClean="0">
                <a:solidFill>
                  <a:srgbClr val="754200"/>
                </a:solidFill>
              </a:rPr>
              <a:t>1-855-WASTORM</a:t>
            </a:r>
          </a:p>
        </p:txBody>
      </p:sp>
      <p:sp>
        <p:nvSpPr>
          <p:cNvPr id="4" name="Footer Placeholder 3"/>
          <p:cNvSpPr>
            <a:spLocks noGrp="1"/>
          </p:cNvSpPr>
          <p:nvPr>
            <p:ph type="ftr" sz="quarter" idx="11"/>
          </p:nvPr>
        </p:nvSpPr>
        <p:spPr/>
        <p:txBody>
          <a:bodyPr/>
          <a:lstStyle/>
          <a:p>
            <a:pPr>
              <a:defRPr/>
            </a:pPr>
            <a:r>
              <a:rPr lang="en-US" b="1"/>
              <a:t>ASSISTANCE • RESEARCH • TRAINING</a:t>
            </a:r>
            <a:endParaRPr lang="en-US"/>
          </a:p>
        </p:txBody>
      </p:sp>
    </p:spTree>
  </p:cSld>
  <p:clrMapOvr>
    <a:masterClrMapping/>
  </p:clrMapOvr>
  <p:transition advTm="864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ONE WATER - Uses</a:t>
            </a:r>
            <a:endParaRPr lang="en-US" sz="4800" dirty="0"/>
          </a:p>
        </p:txBody>
      </p:sp>
      <p:pic>
        <p:nvPicPr>
          <p:cNvPr id="6" name="Content Placeholder 5"/>
          <p:cNvPicPr>
            <a:picLocks noGrp="1" noChangeAspect="1"/>
          </p:cNvPicPr>
          <p:nvPr>
            <p:ph idx="1"/>
          </p:nvPr>
        </p:nvPicPr>
        <p:blipFill>
          <a:blip r:embed="rId2"/>
          <a:stretch>
            <a:fillRect/>
          </a:stretch>
        </p:blipFill>
        <p:spPr>
          <a:xfrm>
            <a:off x="19624" y="1993236"/>
            <a:ext cx="2771344" cy="1838325"/>
          </a:xfrm>
          <a:prstGeom prst="rect">
            <a:avLst/>
          </a:prstGeom>
        </p:spPr>
      </p:pic>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3</a:t>
            </a:fld>
            <a:endParaRPr lang="en-US" dirty="0"/>
          </a:p>
        </p:txBody>
      </p:sp>
      <p:pic>
        <p:nvPicPr>
          <p:cNvPr id="11" name="Picture 10"/>
          <p:cNvPicPr>
            <a:picLocks noChangeAspect="1"/>
          </p:cNvPicPr>
          <p:nvPr/>
        </p:nvPicPr>
        <p:blipFill>
          <a:blip r:embed="rId3"/>
          <a:stretch>
            <a:fillRect/>
          </a:stretch>
        </p:blipFill>
        <p:spPr>
          <a:xfrm>
            <a:off x="-35387" y="3665563"/>
            <a:ext cx="3833029" cy="2512402"/>
          </a:xfrm>
          <a:prstGeom prst="rect">
            <a:avLst/>
          </a:prstGeom>
        </p:spPr>
      </p:pic>
      <p:pic>
        <p:nvPicPr>
          <p:cNvPr id="8" name="Picture 7"/>
          <p:cNvPicPr>
            <a:picLocks noChangeAspect="1"/>
          </p:cNvPicPr>
          <p:nvPr/>
        </p:nvPicPr>
        <p:blipFill>
          <a:blip r:embed="rId4"/>
          <a:stretch>
            <a:fillRect/>
          </a:stretch>
        </p:blipFill>
        <p:spPr>
          <a:xfrm>
            <a:off x="5562312" y="1993236"/>
            <a:ext cx="3586593" cy="2416812"/>
          </a:xfrm>
          <a:prstGeom prst="rect">
            <a:avLst/>
          </a:prstGeom>
        </p:spPr>
      </p:pic>
      <p:pic>
        <p:nvPicPr>
          <p:cNvPr id="13" name="Picture 12"/>
          <p:cNvPicPr>
            <a:picLocks noChangeAspect="1"/>
          </p:cNvPicPr>
          <p:nvPr/>
        </p:nvPicPr>
        <p:blipFill>
          <a:blip r:embed="rId5"/>
          <a:stretch>
            <a:fillRect/>
          </a:stretch>
        </p:blipFill>
        <p:spPr>
          <a:xfrm>
            <a:off x="2498772" y="4476184"/>
            <a:ext cx="2963867" cy="1739672"/>
          </a:xfrm>
          <a:prstGeom prst="rect">
            <a:avLst/>
          </a:prstGeom>
        </p:spPr>
      </p:pic>
      <p:pic>
        <p:nvPicPr>
          <p:cNvPr id="7" name="Picture 6"/>
          <p:cNvPicPr>
            <a:picLocks noChangeAspect="1"/>
          </p:cNvPicPr>
          <p:nvPr/>
        </p:nvPicPr>
        <p:blipFill>
          <a:blip r:embed="rId6"/>
          <a:stretch>
            <a:fillRect/>
          </a:stretch>
        </p:blipFill>
        <p:spPr>
          <a:xfrm>
            <a:off x="2484126" y="1985579"/>
            <a:ext cx="3163533" cy="1530740"/>
          </a:xfrm>
          <a:prstGeom prst="rect">
            <a:avLst/>
          </a:prstGeom>
        </p:spPr>
      </p:pic>
      <p:pic>
        <p:nvPicPr>
          <p:cNvPr id="9" name="Picture 8"/>
          <p:cNvPicPr>
            <a:picLocks noChangeAspect="1"/>
          </p:cNvPicPr>
          <p:nvPr/>
        </p:nvPicPr>
        <p:blipFill>
          <a:blip r:embed="rId7"/>
          <a:stretch>
            <a:fillRect/>
          </a:stretch>
        </p:blipFill>
        <p:spPr>
          <a:xfrm>
            <a:off x="5387546" y="4410048"/>
            <a:ext cx="3756454" cy="1790104"/>
          </a:xfrm>
          <a:prstGeom prst="rect">
            <a:avLst/>
          </a:prstGeom>
        </p:spPr>
      </p:pic>
      <p:pic>
        <p:nvPicPr>
          <p:cNvPr id="3" name="Picture 2"/>
          <p:cNvPicPr>
            <a:picLocks noChangeAspect="1"/>
          </p:cNvPicPr>
          <p:nvPr/>
        </p:nvPicPr>
        <p:blipFill>
          <a:blip r:embed="rId8"/>
          <a:stretch>
            <a:fillRect/>
          </a:stretch>
        </p:blipFill>
        <p:spPr>
          <a:xfrm>
            <a:off x="2591182" y="3394232"/>
            <a:ext cx="3088560" cy="1728234"/>
          </a:xfrm>
          <a:prstGeom prst="rect">
            <a:avLst/>
          </a:prstGeom>
        </p:spPr>
      </p:pic>
    </p:spTree>
    <p:extLst>
      <p:ext uri="{BB962C8B-B14F-4D97-AF65-F5344CB8AC3E}">
        <p14:creationId xmlns:p14="http://schemas.microsoft.com/office/powerpoint/2010/main" val="1095343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756963" y="4205539"/>
            <a:ext cx="3192110" cy="1889281"/>
          </a:xfrm>
          <a:prstGeom prst="rect">
            <a:avLst/>
          </a:prstGeom>
        </p:spPr>
      </p:pic>
      <p:pic>
        <p:nvPicPr>
          <p:cNvPr id="10" name="Picture 9"/>
          <p:cNvPicPr>
            <a:picLocks noChangeAspect="1"/>
          </p:cNvPicPr>
          <p:nvPr/>
        </p:nvPicPr>
        <p:blipFill>
          <a:blip r:embed="rId3"/>
          <a:stretch>
            <a:fillRect/>
          </a:stretch>
        </p:blipFill>
        <p:spPr>
          <a:xfrm>
            <a:off x="2955236" y="3944575"/>
            <a:ext cx="3450749" cy="2135151"/>
          </a:xfrm>
          <a:prstGeom prst="rect">
            <a:avLst/>
          </a:prstGeom>
        </p:spPr>
      </p:pic>
      <p:sp>
        <p:nvSpPr>
          <p:cNvPr id="2" name="Title 1"/>
          <p:cNvSpPr>
            <a:spLocks noGrp="1"/>
          </p:cNvSpPr>
          <p:nvPr>
            <p:ph type="title"/>
          </p:nvPr>
        </p:nvSpPr>
        <p:spPr/>
        <p:txBody>
          <a:bodyPr/>
          <a:lstStyle/>
          <a:p>
            <a:r>
              <a:rPr lang="en-US" dirty="0" smtClean="0"/>
              <a:t>One Water – Climate Change and </a:t>
            </a:r>
            <a:r>
              <a:rPr lang="en-US" dirty="0" smtClean="0"/>
              <a:t>Abuses</a:t>
            </a:r>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4</a:t>
            </a:fld>
            <a:endParaRPr lang="en-US" dirty="0"/>
          </a:p>
        </p:txBody>
      </p:sp>
      <p:pic>
        <p:nvPicPr>
          <p:cNvPr id="7" name="Content Placeholder 6"/>
          <p:cNvPicPr>
            <a:picLocks noGrp="1" noChangeAspect="1"/>
          </p:cNvPicPr>
          <p:nvPr>
            <p:ph idx="1"/>
          </p:nvPr>
        </p:nvPicPr>
        <p:blipFill>
          <a:blip r:embed="rId4"/>
          <a:stretch>
            <a:fillRect/>
          </a:stretch>
        </p:blipFill>
        <p:spPr>
          <a:xfrm>
            <a:off x="346389" y="1898682"/>
            <a:ext cx="3641202" cy="2045893"/>
          </a:xfrm>
          <a:prstGeom prst="rect">
            <a:avLst/>
          </a:prstGeom>
        </p:spPr>
      </p:pic>
      <p:pic>
        <p:nvPicPr>
          <p:cNvPr id="3" name="Picture 2"/>
          <p:cNvPicPr>
            <a:picLocks noChangeAspect="1"/>
          </p:cNvPicPr>
          <p:nvPr/>
        </p:nvPicPr>
        <p:blipFill>
          <a:blip r:embed="rId5"/>
          <a:stretch>
            <a:fillRect/>
          </a:stretch>
        </p:blipFill>
        <p:spPr>
          <a:xfrm>
            <a:off x="3915358" y="1770394"/>
            <a:ext cx="4384692" cy="2277762"/>
          </a:xfrm>
          <a:prstGeom prst="rect">
            <a:avLst/>
          </a:prstGeom>
        </p:spPr>
      </p:pic>
      <p:pic>
        <p:nvPicPr>
          <p:cNvPr id="6" name="Picture 5"/>
          <p:cNvPicPr>
            <a:picLocks noChangeAspect="1"/>
          </p:cNvPicPr>
          <p:nvPr/>
        </p:nvPicPr>
        <p:blipFill>
          <a:blip r:embed="rId6"/>
          <a:stretch>
            <a:fillRect/>
          </a:stretch>
        </p:blipFill>
        <p:spPr>
          <a:xfrm>
            <a:off x="268519" y="3630946"/>
            <a:ext cx="3057230" cy="2463874"/>
          </a:xfrm>
          <a:prstGeom prst="rect">
            <a:avLst/>
          </a:prstGeom>
        </p:spPr>
      </p:pic>
      <p:pic>
        <p:nvPicPr>
          <p:cNvPr id="8" name="Picture 7"/>
          <p:cNvPicPr>
            <a:picLocks noChangeAspect="1"/>
          </p:cNvPicPr>
          <p:nvPr/>
        </p:nvPicPr>
        <p:blipFill>
          <a:blip r:embed="rId7"/>
          <a:stretch>
            <a:fillRect/>
          </a:stretch>
        </p:blipFill>
        <p:spPr>
          <a:xfrm>
            <a:off x="5445862" y="3136236"/>
            <a:ext cx="3594718" cy="1707136"/>
          </a:xfrm>
          <a:prstGeom prst="rect">
            <a:avLst/>
          </a:prstGeom>
        </p:spPr>
      </p:pic>
    </p:spTree>
    <p:extLst>
      <p:ext uri="{BB962C8B-B14F-4D97-AF65-F5344CB8AC3E}">
        <p14:creationId xmlns:p14="http://schemas.microsoft.com/office/powerpoint/2010/main" val="149643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7"/>
          <p:cNvSpPr>
            <a:spLocks noGrp="1"/>
          </p:cNvSpPr>
          <p:nvPr>
            <p:ph sz="half" idx="1"/>
          </p:nvPr>
        </p:nvSpPr>
        <p:spPr>
          <a:xfrm>
            <a:off x="457200" y="1631092"/>
            <a:ext cx="7442200" cy="4495071"/>
          </a:xfrm>
        </p:spPr>
        <p:txBody>
          <a:bodyPr/>
          <a:lstStyle/>
          <a:p>
            <a:r>
              <a:rPr lang="en-US" dirty="0"/>
              <a:t>Waters of the US</a:t>
            </a:r>
          </a:p>
          <a:p>
            <a:r>
              <a:rPr lang="en-US" dirty="0"/>
              <a:t>Nonpoint vs Point Source Pollution</a:t>
            </a:r>
          </a:p>
          <a:p>
            <a:r>
              <a:rPr lang="en-US" dirty="0"/>
              <a:t>Clean Water Act Section 402</a:t>
            </a:r>
          </a:p>
          <a:p>
            <a:r>
              <a:rPr lang="en-US" dirty="0"/>
              <a:t>General vs Individual Permits</a:t>
            </a:r>
          </a:p>
          <a:p>
            <a:r>
              <a:rPr lang="en-US" dirty="0"/>
              <a:t>Presumptive vs Demonstrative Approach</a:t>
            </a:r>
          </a:p>
          <a:p>
            <a:r>
              <a:rPr lang="en-US" dirty="0"/>
              <a:t>Permits overview: industrial, sand and gravel, boatyard, muni, </a:t>
            </a:r>
            <a:r>
              <a:rPr lang="en-US" dirty="0" err="1"/>
              <a:t>etc</a:t>
            </a:r>
            <a:endParaRPr lang="en-US" dirty="0"/>
          </a:p>
          <a:p>
            <a:r>
              <a:rPr lang="en-US" dirty="0"/>
              <a:t>Municipal Permits – more in depth</a:t>
            </a:r>
          </a:p>
          <a:p>
            <a:r>
              <a:rPr lang="en-US" dirty="0"/>
              <a:t>Challenges, Resources, Issues…</a:t>
            </a:r>
          </a:p>
          <a:p>
            <a:pPr marL="0" indent="0">
              <a:buFontTx/>
              <a:buNone/>
              <a:defRPr/>
            </a:pPr>
            <a:endParaRPr lang="en-US" dirty="0" smtClean="0">
              <a:ea typeface="ＭＳ Ｐゴシック"/>
            </a:endParaRPr>
          </a:p>
        </p:txBody>
      </p:sp>
      <p:sp>
        <p:nvSpPr>
          <p:cNvPr id="29700" name="Title 1"/>
          <p:cNvSpPr>
            <a:spLocks noGrp="1"/>
          </p:cNvSpPr>
          <p:nvPr>
            <p:ph type="title"/>
          </p:nvPr>
        </p:nvSpPr>
        <p:spPr/>
        <p:txBody>
          <a:bodyPr/>
          <a:lstStyle/>
          <a:p>
            <a:r>
              <a:rPr lang="en-US" sz="4400" dirty="0" smtClean="0">
                <a:latin typeface="Tahoma" pitchFamily="34" charset="0"/>
                <a:ea typeface="ＭＳ Ｐゴシック"/>
                <a:cs typeface="Tahoma" pitchFamily="34" charset="0"/>
              </a:rPr>
              <a:t>How Did We Get Here?</a:t>
            </a:r>
          </a:p>
        </p:txBody>
      </p:sp>
      <p:sp>
        <p:nvSpPr>
          <p:cNvPr id="4" name="Footer Placeholder 3"/>
          <p:cNvSpPr>
            <a:spLocks noGrp="1"/>
          </p:cNvSpPr>
          <p:nvPr>
            <p:ph type="ftr" sz="quarter" idx="15"/>
          </p:nvPr>
        </p:nvSpPr>
        <p:spPr/>
        <p:txBody>
          <a:bodyPr/>
          <a:lstStyle/>
          <a:p>
            <a:pPr>
              <a:defRPr/>
            </a:pPr>
            <a:r>
              <a:rPr lang="en-US" b="1"/>
              <a:t>ASSISTANCE • RESEARCH • TRAINING</a:t>
            </a:r>
            <a:endParaRPr lang="en-US"/>
          </a:p>
        </p:txBody>
      </p:sp>
      <p:sp>
        <p:nvSpPr>
          <p:cNvPr id="29702" name="Slide Number Placeholder 4"/>
          <p:cNvSpPr>
            <a:spLocks noGrp="1"/>
          </p:cNvSpPr>
          <p:nvPr>
            <p:ph type="sldNum" sz="quarter" idx="16"/>
          </p:nvPr>
        </p:nvSpPr>
        <p:spPr bwMode="auto">
          <a:noFill/>
          <a:ln>
            <a:miter lim="800000"/>
            <a:headEnd/>
            <a:tailEnd/>
          </a:ln>
        </p:spPr>
        <p:txBody>
          <a:bodyPr/>
          <a:lstStyle/>
          <a:p>
            <a:endParaRPr lang="en-US" dirty="0"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118258383"/>
      </p:ext>
    </p:extLst>
  </p:cSld>
  <p:clrMapOvr>
    <a:masterClrMapping/>
  </p:clrMapOvr>
  <p:transition advTm="793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Water Regulation – The Beginning</a:t>
            </a:r>
            <a:endParaRPr lang="en-US" dirty="0"/>
          </a:p>
        </p:txBody>
      </p:sp>
      <p:sp>
        <p:nvSpPr>
          <p:cNvPr id="3" name="Content Placeholder 2"/>
          <p:cNvSpPr>
            <a:spLocks noGrp="1"/>
          </p:cNvSpPr>
          <p:nvPr>
            <p:ph idx="1"/>
          </p:nvPr>
        </p:nvSpPr>
        <p:spPr>
          <a:xfrm>
            <a:off x="457200" y="1622854"/>
            <a:ext cx="8229600" cy="4503309"/>
          </a:xfrm>
        </p:spPr>
        <p:txBody>
          <a:bodyPr/>
          <a:lstStyle/>
          <a:p>
            <a:r>
              <a:rPr lang="en-US" dirty="0" smtClean="0"/>
              <a:t>Rivers and Harbors Act of 1899 - Navigation</a:t>
            </a:r>
          </a:p>
          <a:p>
            <a:pPr lvl="1"/>
            <a:r>
              <a:rPr lang="en-US" dirty="0" smtClean="0"/>
              <a:t>Oldest federal environmental law in the US</a:t>
            </a:r>
          </a:p>
          <a:p>
            <a:pPr lvl="1"/>
            <a:r>
              <a:rPr lang="en-US" dirty="0" smtClean="0"/>
              <a:t>Refuse Act – Don’t dump anything that would impede navigation, unless you have a permit</a:t>
            </a:r>
          </a:p>
          <a:p>
            <a:r>
              <a:rPr lang="en-US" dirty="0" smtClean="0"/>
              <a:t>Federal Water Pollution Control Act of 1948</a:t>
            </a:r>
          </a:p>
          <a:p>
            <a:pPr lvl="1"/>
            <a:r>
              <a:rPr lang="en-US" dirty="0" smtClean="0"/>
              <a:t>Passed under </a:t>
            </a:r>
            <a:r>
              <a:rPr lang="en-US" dirty="0"/>
              <a:t>President </a:t>
            </a:r>
            <a:r>
              <a:rPr lang="en-US" dirty="0" smtClean="0"/>
              <a:t>Truman to </a:t>
            </a:r>
            <a:r>
              <a:rPr lang="en-US" dirty="0"/>
              <a:t>address the concerns surrounding water pollution and contaminants. </a:t>
            </a:r>
            <a:endParaRPr lang="en-US" dirty="0" smtClean="0"/>
          </a:p>
          <a:p>
            <a:r>
              <a:rPr lang="en-US" dirty="0" smtClean="0"/>
              <a:t>Public </a:t>
            </a:r>
            <a:r>
              <a:rPr lang="en-US" dirty="0"/>
              <a:t>awareness and concern for water pollution and control necessitated amending the original Act, which resulted in the Clean Water Act of 1972.</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6</a:t>
            </a:fld>
            <a:endParaRPr lang="en-US" dirty="0"/>
          </a:p>
        </p:txBody>
      </p:sp>
    </p:spTree>
    <p:extLst>
      <p:ext uri="{BB962C8B-B14F-4D97-AF65-F5344CB8AC3E}">
        <p14:creationId xmlns:p14="http://schemas.microsoft.com/office/powerpoint/2010/main" val="184996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770855" cy="1308100"/>
          </a:xfrm>
        </p:spPr>
        <p:txBody>
          <a:bodyPr/>
          <a:lstStyle/>
          <a:p>
            <a:r>
              <a:rPr lang="en-US" dirty="0" smtClean="0"/>
              <a:t>Public Awareness – Disco wasn’t the only bad thing about the 70’s</a:t>
            </a:r>
            <a:endParaRPr lang="en-US" dirty="0"/>
          </a:p>
        </p:txBody>
      </p:sp>
      <p:pic>
        <p:nvPicPr>
          <p:cNvPr id="6" name="Content Placeholder 5"/>
          <p:cNvPicPr>
            <a:picLocks noGrp="1" noChangeAspect="1"/>
          </p:cNvPicPr>
          <p:nvPr>
            <p:ph idx="1"/>
          </p:nvPr>
        </p:nvPicPr>
        <p:blipFill>
          <a:blip r:embed="rId2"/>
          <a:stretch>
            <a:fillRect/>
          </a:stretch>
        </p:blipFill>
        <p:spPr>
          <a:xfrm>
            <a:off x="457200" y="1765151"/>
            <a:ext cx="3846664" cy="2147822"/>
          </a:xfrm>
          <a:prstGeom prst="rect">
            <a:avLst/>
          </a:prstGeom>
        </p:spPr>
      </p:pic>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7</a:t>
            </a:fld>
            <a:endParaRPr lang="en-US" dirty="0"/>
          </a:p>
        </p:txBody>
      </p:sp>
      <p:pic>
        <p:nvPicPr>
          <p:cNvPr id="9" name="Picture 8"/>
          <p:cNvPicPr>
            <a:picLocks noChangeAspect="1"/>
          </p:cNvPicPr>
          <p:nvPr/>
        </p:nvPicPr>
        <p:blipFill>
          <a:blip r:embed="rId3"/>
          <a:stretch>
            <a:fillRect/>
          </a:stretch>
        </p:blipFill>
        <p:spPr>
          <a:xfrm>
            <a:off x="5278595" y="4465969"/>
            <a:ext cx="3191289" cy="1787122"/>
          </a:xfrm>
          <a:prstGeom prst="rect">
            <a:avLst/>
          </a:prstGeom>
        </p:spPr>
      </p:pic>
      <p:pic>
        <p:nvPicPr>
          <p:cNvPr id="8" name="Picture 7"/>
          <p:cNvPicPr>
            <a:picLocks noChangeAspect="1"/>
          </p:cNvPicPr>
          <p:nvPr/>
        </p:nvPicPr>
        <p:blipFill>
          <a:blip r:embed="rId4"/>
          <a:stretch>
            <a:fillRect/>
          </a:stretch>
        </p:blipFill>
        <p:spPr>
          <a:xfrm>
            <a:off x="1321830" y="3751477"/>
            <a:ext cx="3739849" cy="2501613"/>
          </a:xfrm>
          <a:prstGeom prst="rect">
            <a:avLst/>
          </a:prstGeom>
        </p:spPr>
      </p:pic>
      <p:pic>
        <p:nvPicPr>
          <p:cNvPr id="7" name="Picture 6"/>
          <p:cNvPicPr>
            <a:picLocks noChangeAspect="1"/>
          </p:cNvPicPr>
          <p:nvPr/>
        </p:nvPicPr>
        <p:blipFill>
          <a:blip r:embed="rId5"/>
          <a:stretch>
            <a:fillRect/>
          </a:stretch>
        </p:blipFill>
        <p:spPr>
          <a:xfrm>
            <a:off x="4686300" y="1686183"/>
            <a:ext cx="4000500" cy="2676525"/>
          </a:xfrm>
          <a:prstGeom prst="rect">
            <a:avLst/>
          </a:prstGeom>
        </p:spPr>
      </p:pic>
    </p:spTree>
    <p:extLst>
      <p:ext uri="{BB962C8B-B14F-4D97-AF65-F5344CB8AC3E}">
        <p14:creationId xmlns:p14="http://schemas.microsoft.com/office/powerpoint/2010/main" val="306401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2995"/>
            <a:ext cx="7886700" cy="1161535"/>
          </a:xfrm>
        </p:spPr>
        <p:txBody>
          <a:bodyPr>
            <a:normAutofit/>
          </a:bodyPr>
          <a:lstStyle/>
          <a:p>
            <a:r>
              <a:rPr lang="en-US" dirty="0"/>
              <a:t/>
            </a:r>
            <a:br>
              <a:rPr lang="en-US" dirty="0"/>
            </a:br>
            <a:r>
              <a:rPr lang="en-US" dirty="0"/>
              <a:t> </a:t>
            </a:r>
            <a:r>
              <a:rPr lang="en-US" dirty="0" smtClean="0"/>
              <a:t>Definition of “Waters of the US”</a:t>
            </a:r>
            <a:endParaRPr lang="en-US" sz="1350" dirty="0"/>
          </a:p>
        </p:txBody>
      </p:sp>
      <p:sp>
        <p:nvSpPr>
          <p:cNvPr id="6" name="Content Placeholder 5"/>
          <p:cNvSpPr>
            <a:spLocks noGrp="1"/>
          </p:cNvSpPr>
          <p:nvPr>
            <p:ph idx="1"/>
          </p:nvPr>
        </p:nvSpPr>
        <p:spPr>
          <a:xfrm>
            <a:off x="628650" y="1812993"/>
            <a:ext cx="7886700" cy="3932406"/>
          </a:xfrm>
        </p:spPr>
        <p:txBody>
          <a:bodyPr>
            <a:noAutofit/>
          </a:bodyPr>
          <a:lstStyle/>
          <a:p>
            <a:r>
              <a:rPr lang="en-US" sz="1350" dirty="0">
                <a:solidFill>
                  <a:schemeClr val="tx1"/>
                </a:solidFill>
                <a:latin typeface="Calibri Light" panose="020F0302020204030204"/>
                <a:ea typeface="+mj-ea"/>
                <a:cs typeface="+mj-cs"/>
              </a:rPr>
              <a:t>The term </a:t>
            </a:r>
            <a:r>
              <a:rPr lang="en-US" sz="1350" i="1" dirty="0">
                <a:solidFill>
                  <a:schemeClr val="tx1"/>
                </a:solidFill>
                <a:latin typeface="Calibri Light" panose="020F0302020204030204"/>
                <a:ea typeface="+mj-ea"/>
                <a:cs typeface="+mj-cs"/>
              </a:rPr>
              <a:t>waters of the United States </a:t>
            </a:r>
            <a:r>
              <a:rPr lang="en-US" sz="1350" dirty="0">
                <a:solidFill>
                  <a:schemeClr val="tx1"/>
                </a:solidFill>
                <a:latin typeface="Calibri Light" panose="020F0302020204030204"/>
                <a:ea typeface="+mj-ea"/>
                <a:cs typeface="+mj-cs"/>
              </a:rPr>
              <a:t>means: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(1) For purposes of the Clean Water Act, 33 U.S.C. 1251 </a:t>
            </a:r>
            <a:r>
              <a:rPr lang="en-US" sz="1350" i="1" dirty="0">
                <a:solidFill>
                  <a:schemeClr val="tx1"/>
                </a:solidFill>
                <a:latin typeface="Calibri Light" panose="020F0302020204030204"/>
                <a:ea typeface="+mj-ea"/>
                <a:cs typeface="+mj-cs"/>
              </a:rPr>
              <a:t>et. seq. </a:t>
            </a:r>
            <a:r>
              <a:rPr lang="en-US" sz="1350" dirty="0">
                <a:solidFill>
                  <a:schemeClr val="tx1"/>
                </a:solidFill>
                <a:latin typeface="Calibri Light" panose="020F0302020204030204"/>
                <a:ea typeface="+mj-ea"/>
                <a:cs typeface="+mj-cs"/>
              </a:rPr>
              <a:t>and its implementing regulations, subject to the exclusions in paragraph (o)(2) of this section, the term ‘‘waters of the United States’’ means: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a:t>
            </a:r>
            <a:r>
              <a:rPr lang="en-US" sz="1350" dirty="0" err="1">
                <a:solidFill>
                  <a:schemeClr val="tx1"/>
                </a:solidFill>
                <a:latin typeface="Calibri Light" panose="020F0302020204030204"/>
                <a:ea typeface="+mj-ea"/>
                <a:cs typeface="+mj-cs"/>
              </a:rPr>
              <a:t>i</a:t>
            </a:r>
            <a:r>
              <a:rPr lang="en-US" sz="1350" dirty="0">
                <a:solidFill>
                  <a:schemeClr val="tx1"/>
                </a:solidFill>
                <a:latin typeface="Calibri Light" panose="020F0302020204030204"/>
                <a:ea typeface="+mj-ea"/>
                <a:cs typeface="+mj-cs"/>
              </a:rPr>
              <a:t>) All waters which are currently used, were used in the past, or may be susceptible to use in interstate or foreign commerce, including all waters which are subject to the ebb and flow of the tide;</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(ii) All interstate waters, including interstate wetlands;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(iii) The territorial seas;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(iv) All impoundments of waters otherwise identified as waters of the United States under this section;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(v) All tributaries, as defined in paragraph (o)(3)(iii) of this section, of waters identified in paragraphs (o)(1)(</a:t>
            </a:r>
            <a:r>
              <a:rPr lang="en-US" sz="1350" dirty="0" err="1">
                <a:solidFill>
                  <a:schemeClr val="tx1"/>
                </a:solidFill>
                <a:latin typeface="Calibri Light" panose="020F0302020204030204"/>
                <a:ea typeface="+mj-ea"/>
                <a:cs typeface="+mj-cs"/>
              </a:rPr>
              <a:t>i</a:t>
            </a:r>
            <a:r>
              <a:rPr lang="en-US" sz="1350" dirty="0">
                <a:solidFill>
                  <a:schemeClr val="tx1"/>
                </a:solidFill>
                <a:latin typeface="Calibri Light" panose="020F0302020204030204"/>
                <a:ea typeface="+mj-ea"/>
                <a:cs typeface="+mj-cs"/>
              </a:rPr>
              <a:t>) through (iii) of this section;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(vi) All waters adjacent to a water identified in paragraphs (o)(1)(</a:t>
            </a:r>
            <a:r>
              <a:rPr lang="en-US" sz="1350" dirty="0" err="1">
                <a:solidFill>
                  <a:schemeClr val="tx1"/>
                </a:solidFill>
                <a:latin typeface="Calibri Light" panose="020F0302020204030204"/>
                <a:ea typeface="+mj-ea"/>
                <a:cs typeface="+mj-cs"/>
              </a:rPr>
              <a:t>i</a:t>
            </a:r>
            <a:r>
              <a:rPr lang="en-US" sz="1350" dirty="0">
                <a:solidFill>
                  <a:schemeClr val="tx1"/>
                </a:solidFill>
                <a:latin typeface="Calibri Light" panose="020F0302020204030204"/>
                <a:ea typeface="+mj-ea"/>
                <a:cs typeface="+mj-cs"/>
              </a:rPr>
              <a:t>) through (v) of this section, including wetlands, ponds, lakes, oxbows, impoundments, and similar waters; </a:t>
            </a:r>
            <a:br>
              <a:rPr lang="en-US" sz="1350" dirty="0">
                <a:solidFill>
                  <a:schemeClr val="tx1"/>
                </a:solidFill>
                <a:latin typeface="Calibri Light" panose="020F0302020204030204"/>
                <a:ea typeface="+mj-ea"/>
                <a:cs typeface="+mj-cs"/>
              </a:rPr>
            </a:br>
            <a:r>
              <a:rPr lang="en-US" sz="1350" dirty="0">
                <a:solidFill>
                  <a:schemeClr val="tx1"/>
                </a:solidFill>
                <a:latin typeface="Calibri Light" panose="020F0302020204030204"/>
                <a:ea typeface="+mj-ea"/>
                <a:cs typeface="+mj-cs"/>
              </a:rPr>
              <a:t>(vii) All waters in paragraphs (o)(1)(vii)(A) through (E) of this section where they are determined, on a case-specific basis, to have a significant nexus to a water identified in paragraphs (o)(1)(</a:t>
            </a:r>
            <a:r>
              <a:rPr lang="en-US" sz="1350" dirty="0" err="1">
                <a:solidFill>
                  <a:schemeClr val="tx1"/>
                </a:solidFill>
                <a:latin typeface="Calibri Light" panose="020F0302020204030204"/>
                <a:ea typeface="+mj-ea"/>
                <a:cs typeface="+mj-cs"/>
              </a:rPr>
              <a:t>i</a:t>
            </a:r>
            <a:r>
              <a:rPr lang="en-US" sz="1350" dirty="0">
                <a:solidFill>
                  <a:schemeClr val="tx1"/>
                </a:solidFill>
                <a:latin typeface="Calibri Light" panose="020F0302020204030204"/>
                <a:ea typeface="+mj-ea"/>
                <a:cs typeface="+mj-cs"/>
              </a:rPr>
              <a:t>) through (iii) of this section. The waters identified in each of paragraphs (o)(1)(vii)(A) through (E) of this section are similarly situated and shall be combined, for purposes of a significant nexus analysis, in the watershed that drains to the nearest water identified in paragraphs (o)(1)(</a:t>
            </a:r>
            <a:r>
              <a:rPr lang="en-US" sz="1350" dirty="0" err="1">
                <a:solidFill>
                  <a:schemeClr val="tx1"/>
                </a:solidFill>
                <a:latin typeface="Calibri Light" panose="020F0302020204030204"/>
                <a:ea typeface="+mj-ea"/>
                <a:cs typeface="+mj-cs"/>
              </a:rPr>
              <a:t>i</a:t>
            </a:r>
            <a:r>
              <a:rPr lang="en-US" sz="1350" dirty="0">
                <a:solidFill>
                  <a:schemeClr val="tx1"/>
                </a:solidFill>
                <a:latin typeface="Calibri Light" panose="020F0302020204030204"/>
                <a:ea typeface="+mj-ea"/>
                <a:cs typeface="+mj-cs"/>
              </a:rPr>
              <a:t>) through (iii) of this section. Waters identified in this paragraph shall not be combined with waters identified in paragraph (o)(1)(vi) of this section when </a:t>
            </a:r>
            <a:r>
              <a:rPr lang="en-US" sz="1350" dirty="0">
                <a:solidFill>
                  <a:schemeClr val="tx1"/>
                </a:solidFill>
                <a:latin typeface="+mj-lt"/>
              </a:rPr>
              <a:t>performing a significant nexus analysis. If waters identified in this paragraph are also an adjacent water under paragraph (o)(1)(vi), they are an adjacent water and no case-specific significant nexus analysis is required. </a:t>
            </a:r>
          </a:p>
        </p:txBody>
      </p:sp>
    </p:spTree>
    <p:extLst>
      <p:ext uri="{BB962C8B-B14F-4D97-AF65-F5344CB8AC3E}">
        <p14:creationId xmlns:p14="http://schemas.microsoft.com/office/powerpoint/2010/main" val="1789914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62464"/>
            <a:ext cx="6889750" cy="945635"/>
          </a:xfrm>
        </p:spPr>
        <p:txBody>
          <a:bodyPr>
            <a:normAutofit fontScale="90000"/>
          </a:bodyPr>
          <a:lstStyle/>
          <a:p>
            <a:r>
              <a:rPr lang="en-US" dirty="0" smtClean="0"/>
              <a:t>Nonpoint vs Point Source (NPDES)</a:t>
            </a:r>
            <a:br>
              <a:rPr lang="en-US" dirty="0" smtClean="0"/>
            </a:br>
            <a:endParaRPr lang="en-US" dirty="0"/>
          </a:p>
        </p:txBody>
      </p:sp>
      <p:sp>
        <p:nvSpPr>
          <p:cNvPr id="6" name="Content Placeholder 5"/>
          <p:cNvSpPr>
            <a:spLocks noGrp="1"/>
          </p:cNvSpPr>
          <p:nvPr>
            <p:ph idx="1"/>
          </p:nvPr>
        </p:nvSpPr>
        <p:spPr>
          <a:xfrm>
            <a:off x="375249" y="1918299"/>
            <a:ext cx="8300768" cy="3687793"/>
          </a:xfrm>
        </p:spPr>
        <p:txBody>
          <a:bodyPr>
            <a:normAutofit fontScale="70000" lnSpcReduction="20000"/>
          </a:bodyPr>
          <a:lstStyle/>
          <a:p>
            <a:endParaRPr lang="en-US" dirty="0" smtClean="0"/>
          </a:p>
          <a:p>
            <a:r>
              <a:rPr lang="en-US" dirty="0" smtClean="0"/>
              <a:t>The term "nonpoint source" is defined to mean any source of water pollution that does not meet the legal definition of "point source" in section 502(14) of the Clean Water Act. </a:t>
            </a:r>
          </a:p>
          <a:p>
            <a:pPr marL="0" indent="0">
              <a:buNone/>
            </a:pPr>
            <a:endParaRPr lang="en-US" dirty="0"/>
          </a:p>
          <a:p>
            <a:pPr marL="0" indent="0">
              <a:buNone/>
            </a:pPr>
            <a:r>
              <a:rPr lang="en-US" dirty="0" smtClean="0"/>
              <a:t>That definition states:</a:t>
            </a:r>
          </a:p>
          <a:p>
            <a:pPr marL="0" indent="0">
              <a:buNone/>
            </a:pPr>
            <a:endParaRPr lang="en-US" dirty="0" smtClean="0"/>
          </a:p>
          <a:p>
            <a:r>
              <a:rPr lang="en-US" dirty="0" smtClean="0"/>
              <a:t>The term "point source" means any discernible, confined and discrete conveyance, including but not limited to any pipe, ditch, channel, tunnel, conduit, well, discrete fissure, container, rolling stock, concentrated animal feeding operation, or vessel or other floating craft, from which pollutants are or may be discharged. This term does not include agricultural storm water discharges and return flows from irrigated agriculture.</a:t>
            </a:r>
          </a:p>
          <a:p>
            <a:endParaRPr lang="en-US" dirty="0"/>
          </a:p>
        </p:txBody>
      </p:sp>
    </p:spTree>
    <p:extLst>
      <p:ext uri="{BB962C8B-B14F-4D97-AF65-F5344CB8AC3E}">
        <p14:creationId xmlns:p14="http://schemas.microsoft.com/office/powerpoint/2010/main" val="3540495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wsc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wsc_ppt_template</Template>
  <TotalTime>56015</TotalTime>
  <Words>999</Words>
  <Application>Microsoft Office PowerPoint</Application>
  <PresentationFormat>On-screen Show (4:3)</PresentationFormat>
  <Paragraphs>177</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ＭＳ Ｐゴシック</vt:lpstr>
      <vt:lpstr>Arial</vt:lpstr>
      <vt:lpstr>Calibri</vt:lpstr>
      <vt:lpstr>Calibri Light</vt:lpstr>
      <vt:lpstr>Tahoma</vt:lpstr>
      <vt:lpstr>Wingdings</vt:lpstr>
      <vt:lpstr>wsc_ppt_template</vt:lpstr>
      <vt:lpstr>  </vt:lpstr>
      <vt:lpstr>Stormwater Regulations – A Brief History</vt:lpstr>
      <vt:lpstr>ONE WATER - Uses</vt:lpstr>
      <vt:lpstr>One Water – Climate Change and Abuses</vt:lpstr>
      <vt:lpstr>How Did We Get Here?</vt:lpstr>
      <vt:lpstr> Water Regulation – The Beginning</vt:lpstr>
      <vt:lpstr>Public Awareness – Disco wasn’t the only bad thing about the 70’s</vt:lpstr>
      <vt:lpstr>  Definition of “Waters of the US”</vt:lpstr>
      <vt:lpstr>Nonpoint vs Point Source (NPDES) </vt:lpstr>
      <vt:lpstr>Clean Water Act Section 402 - NPDES</vt:lpstr>
      <vt:lpstr>Stormwater Permits vs NPDES Permits with a stormwater component </vt:lpstr>
      <vt:lpstr>General vs Individual Permits</vt:lpstr>
      <vt:lpstr>Municipal Permit</vt:lpstr>
      <vt:lpstr>MS4 Phase I Stormwater Management Program</vt:lpstr>
      <vt:lpstr>MS4 – Phase II Stormwater Management Program</vt:lpstr>
      <vt:lpstr>Tribal Requirements Under CWA</vt:lpstr>
      <vt:lpstr>PowerPoint Presentation</vt:lpstr>
      <vt:lpstr>Reissuance of Municipal Permits &amp; Manuals</vt:lpstr>
      <vt:lpstr>Reissuance of the Industrial Stormwater General Permit</vt:lpstr>
      <vt:lpstr>Contact the WSC</vt:lpstr>
    </vt:vector>
  </TitlesOfParts>
  <Company>City of Puyallup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Stormwater Center</dc:title>
  <dc:creator>Joy L. Rodriguez</dc:creator>
  <cp:lastModifiedBy>Rozmyn, Lisa G</cp:lastModifiedBy>
  <cp:revision>121</cp:revision>
  <dcterms:created xsi:type="dcterms:W3CDTF">2011-03-15T17:01:17Z</dcterms:created>
  <dcterms:modified xsi:type="dcterms:W3CDTF">2018-09-19T20:20:03Z</dcterms:modified>
</cp:coreProperties>
</file>